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9" r:id="rId14"/>
    <p:sldId id="270" r:id="rId15"/>
    <p:sldId id="271" r:id="rId16"/>
    <p:sldId id="273" r:id="rId17"/>
    <p:sldId id="274" r:id="rId18"/>
    <p:sldId id="282" r:id="rId19"/>
    <p:sldId id="283" r:id="rId20"/>
    <p:sldId id="284" r:id="rId21"/>
    <p:sldId id="286" r:id="rId22"/>
    <p:sldId id="287" r:id="rId23"/>
    <p:sldId id="288" r:id="rId24"/>
    <p:sldId id="289" r:id="rId25"/>
    <p:sldId id="290" r:id="rId26"/>
    <p:sldId id="293" r:id="rId27"/>
    <p:sldId id="295" r:id="rId28"/>
  </p:sldIdLst>
  <p:sldSz cx="9144000" cy="6858000" type="screen4x3"/>
  <p:notesSz cx="7023100" cy="9309100"/>
  <p:defaultTextStyle/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9" d="100"/>
          <a:sy n="99" d="100"/>
        </p:scale>
        <p:origin x="-69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753CD-A64D-4DF5-AF41-BB214231F687}" type="datetimeFigureOut">
              <a:rPr lang="en-US" smtClean="0"/>
              <a:t>8/13/2019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8BEDA-3F73-4250-872E-946767B4F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99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74118-9BE7-4840-8DBB-2C33BBDC5E91}" type="datetimeFigureOut">
              <a:rPr lang="en-US" smtClean="0"/>
              <a:t>8/13/2019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6" y="4421188"/>
            <a:ext cx="5619750" cy="4189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F2DFF-FE2D-456D-9516-5DA704F6E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842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145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064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45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93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24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982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52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952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788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5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1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737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74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71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876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623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38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34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8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22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218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21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F2DFF-FE2D-456D-9516-5DA704F6E57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518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448310" y="3084830"/>
            <a:ext cx="8242300" cy="33159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4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>
          <a:xfrm>
            <a:off x="448310" y="3084830"/>
            <a:ext cx="8242300" cy="23863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13385" rIns="0" bIns="0" anchor="t"/>
          <a:lstStyle/>
          <a:p>
            <a:pPr marL="0" marR="0" indent="0" algn="ctr">
              <a:lnSpc>
                <a:spcPts val="2300"/>
              </a:lnSpc>
              <a:spcAft>
                <a:spcPts val="0"/>
              </a:spcAft>
            </a:pPr>
            <a:r>
              <a:rPr lang="en-US" sz="1950" spc="0">
                <a:solidFill>
                  <a:srgbClr val="FFFFFF"/>
                </a:solidFill>
                <a:latin typeface="Gill Sans MT" panose="02020603050405020304" pitchFamily="2"/>
              </a:rPr>
              <a:t>MIXED WASTE PROCESSING AND SUM OF ALL PARTS PROGRAM </a:t>
            </a:r>
          </a:p>
          <a:p>
            <a:pPr marL="0" marR="0" indent="0" algn="ctr">
              <a:lnSpc>
                <a:spcPts val="1400"/>
              </a:lnSpc>
              <a:spcBef>
                <a:spcPts val="680"/>
              </a:spcBef>
              <a:spcAft>
                <a:spcPts val="0"/>
              </a:spcAft>
            </a:pPr>
            <a:r>
              <a:rPr lang="en-US" sz="1200" spc="-20">
                <a:solidFill>
                  <a:srgbClr val="FFFFFF"/>
                </a:solidFill>
                <a:latin typeface="Gill Sans MT" panose="02020603050405020304" pitchFamily="2"/>
              </a:rPr>
              <a:t>PRESENTATION / MAY 1, 2018 </a:t>
            </a:r>
          </a:p>
          <a:p>
            <a:pPr marL="6903720" marR="0" indent="0" algn="l">
              <a:lnSpc>
                <a:spcPts val="1400"/>
              </a:lnSpc>
              <a:spcBef>
                <a:spcPts val="2700"/>
              </a:spcBef>
              <a:spcAft>
                <a:spcPts val="0"/>
              </a:spcAft>
            </a:pPr>
            <a:r>
              <a:rPr lang="en-US" sz="1200" spc="-10">
                <a:solidFill>
                  <a:srgbClr val="FFFFFF"/>
                </a:solidFill>
                <a:latin typeface="Gill Sans MT" panose="02020603050405020304" pitchFamily="2"/>
              </a:rPr>
              <a:t>PRESENTED BY: </a:t>
            </a:r>
          </a:p>
          <a:p>
            <a:pPr marL="6126480" marR="0" indent="228600" algn="l">
              <a:lnSpc>
                <a:spcPts val="2000"/>
              </a:lnSpc>
              <a:spcBef>
                <a:spcPts val="35"/>
              </a:spcBef>
              <a:spcAft>
                <a:spcPts val="2975"/>
              </a:spcAft>
            </a:pPr>
            <a:r>
              <a:rPr lang="en-US" sz="1200" spc="0">
                <a:solidFill>
                  <a:srgbClr val="FFFFFF"/>
                </a:solidFill>
                <a:latin typeface="Gill Sans MT" panose="02020603050405020304" pitchFamily="2"/>
              </a:rPr>
              <a:t>AMY LYON-GALVIN, P.E. JAMES A SKORA, CHMM, SC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 Placeholder 213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15" name="Text Placeholder 214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16" name="Text Placeholder 21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17" name="Text Placeholder 216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87475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15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200"/>
              </a:lnSpc>
              <a:spcBef>
                <a:spcPts val="115"/>
              </a:spcBef>
              <a:spcAft>
                <a:spcPts val="1630"/>
              </a:spcAft>
            </a:pPr>
            <a:r>
              <a:rPr lang="en-US" sz="2750" spc="-10">
                <a:solidFill>
                  <a:srgbClr val="FFFFFF"/>
                </a:solidFill>
                <a:latin typeface="Gill Sans MT" panose="02020603050405020304" pitchFamily="2"/>
              </a:rPr>
              <a:t>PROJECTIONS </a:t>
            </a:r>
          </a:p>
        </p:txBody>
      </p:sp>
      <p:sp>
        <p:nvSpPr>
          <p:cNvPr id="218" name="Text Placeholder 217"/>
          <p:cNvSpPr>
            <a:spLocks noGrp="1"/>
          </p:cNvSpPr>
          <p:nvPr>
            <p:ph type="body" idx="10"/>
          </p:nvPr>
        </p:nvSpPr>
        <p:spPr>
          <a:xfrm>
            <a:off x="448310" y="1936115"/>
            <a:ext cx="8242300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b="1" spc="-25">
                <a:solidFill>
                  <a:srgbClr val="000000"/>
                </a:solidFill>
                <a:latin typeface="Gill Sans MT" panose="02020603050405020304" pitchFamily="2"/>
              </a:rPr>
              <a:t>2014 - 2020 Drop Off Tonnages </a:t>
            </a:r>
          </a:p>
        </p:txBody>
      </p:sp>
      <p:sp>
        <p:nvSpPr>
          <p:cNvPr id="219" name="Text Placeholder 218"/>
          <p:cNvSpPr>
            <a:spLocks noGrp="1"/>
          </p:cNvSpPr>
          <p:nvPr>
            <p:ph type="body" idx="10"/>
          </p:nvPr>
        </p:nvSpPr>
        <p:spPr>
          <a:xfrm>
            <a:off x="1787525" y="2206625"/>
            <a:ext cx="406400" cy="1860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65">
                <a:solidFill>
                  <a:srgbClr val="000000"/>
                </a:solidFill>
                <a:latin typeface="Gill Sans MT" panose="02020603050405020304" pitchFamily="2"/>
              </a:rPr>
              <a:t>5,000 </a:t>
            </a:r>
          </a:p>
        </p:txBody>
      </p:sp>
      <p:sp>
        <p:nvSpPr>
          <p:cNvPr id="220" name="Text Placeholder 219"/>
          <p:cNvSpPr>
            <a:spLocks noGrp="1"/>
          </p:cNvSpPr>
          <p:nvPr>
            <p:ph type="body" idx="10"/>
          </p:nvPr>
        </p:nvSpPr>
        <p:spPr>
          <a:xfrm>
            <a:off x="1787525" y="2392680"/>
            <a:ext cx="406400" cy="490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70">
                <a:solidFill>
                  <a:srgbClr val="000000"/>
                </a:solidFill>
                <a:latin typeface="Gill Sans MT" panose="02020603050405020304" pitchFamily="2"/>
              </a:rPr>
              <a:t>4,000 </a:t>
            </a:r>
          </a:p>
        </p:txBody>
      </p:sp>
      <p:sp>
        <p:nvSpPr>
          <p:cNvPr id="221" name="Text Placeholder 220"/>
          <p:cNvSpPr>
            <a:spLocks noGrp="1"/>
          </p:cNvSpPr>
          <p:nvPr>
            <p:ph type="body" idx="10"/>
          </p:nvPr>
        </p:nvSpPr>
        <p:spPr>
          <a:xfrm>
            <a:off x="1787525" y="2883535"/>
            <a:ext cx="406400" cy="493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60045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65">
                <a:solidFill>
                  <a:srgbClr val="000000"/>
                </a:solidFill>
                <a:latin typeface="Gill Sans MT" panose="02020603050405020304" pitchFamily="2"/>
              </a:rPr>
              <a:t>3,000 </a:t>
            </a:r>
          </a:p>
        </p:txBody>
      </p:sp>
      <p:sp>
        <p:nvSpPr>
          <p:cNvPr id="222" name="Text Placeholder 221"/>
          <p:cNvSpPr>
            <a:spLocks noGrp="1"/>
          </p:cNvSpPr>
          <p:nvPr>
            <p:ph type="body" idx="10"/>
          </p:nvPr>
        </p:nvSpPr>
        <p:spPr>
          <a:xfrm>
            <a:off x="1787525" y="3376930"/>
            <a:ext cx="406400" cy="4940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100"/>
              </a:lnSpc>
              <a:spcAft>
                <a:spcPts val="0"/>
              </a:spcAft>
            </a:pPr>
            <a:r>
              <a:rPr lang="en-US" sz="1000" spc="70">
                <a:solidFill>
                  <a:srgbClr val="000000"/>
                </a:solidFill>
                <a:latin typeface="Gill Sans MT" panose="02020603050405020304" pitchFamily="2"/>
              </a:rPr>
              <a:t>2,000 </a:t>
            </a:r>
          </a:p>
        </p:txBody>
      </p:sp>
      <p:sp>
        <p:nvSpPr>
          <p:cNvPr id="223" name="Text Placeholder 222"/>
          <p:cNvSpPr>
            <a:spLocks noGrp="1"/>
          </p:cNvSpPr>
          <p:nvPr>
            <p:ph type="body" idx="10"/>
          </p:nvPr>
        </p:nvSpPr>
        <p:spPr>
          <a:xfrm>
            <a:off x="1787525" y="3870960"/>
            <a:ext cx="406400" cy="4940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70">
                <a:solidFill>
                  <a:srgbClr val="000000"/>
                </a:solidFill>
                <a:latin typeface="Gill Sans MT" panose="02020603050405020304" pitchFamily="2"/>
              </a:rPr>
              <a:t>1,000 </a:t>
            </a:r>
          </a:p>
        </p:txBody>
      </p:sp>
      <p:sp>
        <p:nvSpPr>
          <p:cNvPr id="224" name="Text Placeholder 223"/>
          <p:cNvSpPr>
            <a:spLocks noGrp="1"/>
          </p:cNvSpPr>
          <p:nvPr>
            <p:ph type="body" idx="10"/>
          </p:nvPr>
        </p:nvSpPr>
        <p:spPr>
          <a:xfrm>
            <a:off x="1787525" y="4364990"/>
            <a:ext cx="406400" cy="5124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182880" marR="0" indent="0" algn="l">
              <a:lnSpc>
                <a:spcPts val="1000"/>
              </a:lnSpc>
              <a:spcAft>
                <a:spcPts val="150"/>
              </a:spcAft>
            </a:pPr>
            <a:r>
              <a:rPr lang="en-US" sz="1000" spc="0">
                <a:solidFill>
                  <a:srgbClr val="000000"/>
                </a:solidFill>
                <a:latin typeface="Gill Sans MT" panose="02020603050405020304" pitchFamily="2"/>
              </a:rPr>
              <a:t>- </a:t>
            </a:r>
          </a:p>
        </p:txBody>
      </p:sp>
      <p:sp>
        <p:nvSpPr>
          <p:cNvPr id="225" name="Text Placeholder 224"/>
          <p:cNvSpPr>
            <a:spLocks noGrp="1"/>
          </p:cNvSpPr>
          <p:nvPr>
            <p:ph type="body" idx="10"/>
          </p:nvPr>
        </p:nvSpPr>
        <p:spPr>
          <a:xfrm>
            <a:off x="1403350" y="3490595"/>
            <a:ext cx="384175" cy="14732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r">
              <a:lnSpc>
                <a:spcPts val="1100"/>
              </a:lnSpc>
              <a:spcAft>
                <a:spcPts val="0"/>
              </a:spcAft>
            </a:pPr>
            <a:r>
              <a:rPr lang="en-US" sz="1000" b="1" spc="30">
                <a:solidFill>
                  <a:srgbClr val="000000"/>
                </a:solidFill>
                <a:latin typeface="Gill Sans MT" panose="02020603050405020304" pitchFamily="2"/>
              </a:rPr>
              <a:t>Tons </a:t>
            </a:r>
          </a:p>
        </p:txBody>
      </p:sp>
      <p:sp>
        <p:nvSpPr>
          <p:cNvPr id="228" name="Text Placeholder 227"/>
          <p:cNvSpPr>
            <a:spLocks noGrp="1"/>
          </p:cNvSpPr>
          <p:nvPr>
            <p:ph type="body" idx="10"/>
          </p:nvPr>
        </p:nvSpPr>
        <p:spPr>
          <a:xfrm>
            <a:off x="147955" y="4877435"/>
            <a:ext cx="8547100" cy="6597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2423160" marR="0" indent="0" algn="l">
              <a:lnSpc>
                <a:spcPts val="1000"/>
              </a:lnSpc>
              <a:spcAft>
                <a:spcPts val="0"/>
              </a:spcAft>
              <a:tabLst>
                <a:tab pos="3246120" algn="l"/>
                <a:tab pos="4114800" algn="l"/>
                <a:tab pos="4983480" algn="l"/>
                <a:tab pos="5852160" algn="l"/>
                <a:tab pos="6675120" algn="l"/>
              </a:tabLst>
            </a:pPr>
            <a:r>
              <a:rPr lang="en-US" sz="1000" spc="0">
                <a:solidFill>
                  <a:srgbClr val="000000"/>
                </a:solidFill>
                <a:latin typeface="Gill Sans MT" panose="02020603050405020304" pitchFamily="2"/>
              </a:rPr>
              <a:t>2015 2016 2017 2018 2019 2020 </a:t>
            </a:r>
          </a:p>
          <a:p>
            <a:pPr marL="5806440" marR="0" indent="0" algn="l">
              <a:lnSpc>
                <a:spcPts val="900"/>
              </a:lnSpc>
              <a:spcBef>
                <a:spcPts val="875"/>
              </a:spcBef>
              <a:spcAft>
                <a:spcPts val="2280"/>
              </a:spcAft>
            </a:pPr>
            <a:r>
              <a:rPr lang="en-US" sz="800" spc="5">
                <a:solidFill>
                  <a:srgbClr val="000000"/>
                </a:solidFill>
                <a:latin typeface="Gill Sans MT" panose="02020603050405020304" pitchFamily="2"/>
              </a:rPr>
              <a:t>Updated : April 2018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 Placeholder 23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38" name="Text Placeholder 237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39" name="Text Placeholder 238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119558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40" name="Text Placeholder 239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7160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15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200"/>
              </a:lnSpc>
              <a:spcBef>
                <a:spcPts val="150"/>
              </a:spcBef>
              <a:spcAft>
                <a:spcPts val="1595"/>
              </a:spcAft>
            </a:pPr>
            <a:r>
              <a:rPr lang="en-US" sz="2750" spc="-10">
                <a:solidFill>
                  <a:srgbClr val="FFFFFF"/>
                </a:solidFill>
                <a:latin typeface="Gill Sans MT" panose="02020603050405020304" pitchFamily="2"/>
              </a:rPr>
              <a:t>NON-ACCEPTABLE MATERIALS </a:t>
            </a:r>
          </a:p>
        </p:txBody>
      </p:sp>
      <p:sp>
        <p:nvSpPr>
          <p:cNvPr id="243" name="Text Placeholder 242"/>
          <p:cNvSpPr>
            <a:spLocks noGrp="1"/>
          </p:cNvSpPr>
          <p:nvPr>
            <p:ph type="body" idx="10"/>
          </p:nvPr>
        </p:nvSpPr>
        <p:spPr>
          <a:xfrm>
            <a:off x="152400" y="1920240"/>
            <a:ext cx="5740400" cy="389509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76225" rIns="0" bIns="0" anchor="t"/>
          <a:lstStyle/>
          <a:p>
            <a:pPr marL="365760" marR="0" indent="320040" algn="just">
              <a:lnSpc>
                <a:spcPts val="2300"/>
              </a:lnSpc>
              <a:spcAft>
                <a:spcPts val="0"/>
              </a:spcAft>
              <a:buFont typeface="Symbol"/>
              <a:buChar char="·"/>
            </a:pPr>
            <a:r>
              <a:rPr lang="en-US" sz="1800" spc="-15">
                <a:solidFill>
                  <a:srgbClr val="455F51"/>
                </a:solidFill>
                <a:latin typeface="Gill Sans MT" panose="02020603050405020304" pitchFamily="2"/>
              </a:rPr>
              <a:t>According to Ohio EPA, non-acceptable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materials rates are as high as 20 – 30 percent. </a:t>
            </a:r>
          </a:p>
          <a:p>
            <a:pPr marL="365760" marR="0" indent="320040" algn="just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35">
                <a:solidFill>
                  <a:srgbClr val="455F51"/>
                </a:solidFill>
                <a:latin typeface="Gill Sans MT" panose="02020603050405020304" pitchFamily="2"/>
              </a:rPr>
              <a:t>Kimble’s Twinsburg MRF has about 20% non-acceptable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materials rate for single-stream recycling (from all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25">
                <a:solidFill>
                  <a:srgbClr val="455F51"/>
                </a:solidFill>
                <a:latin typeface="Gill Sans MT" panose="02020603050405020304" pitchFamily="2"/>
              </a:rPr>
              <a:t>customers). </a:t>
            </a:r>
          </a:p>
          <a:p>
            <a:pPr marL="365760" marR="0" indent="320040" algn="just">
              <a:lnSpc>
                <a:spcPts val="2200"/>
              </a:lnSpc>
              <a:spcBef>
                <a:spcPts val="102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MSW located outside of containers are not collected </a:t>
            </a:r>
          </a:p>
          <a:p>
            <a:pPr marL="685800" marR="0" indent="0" algn="just">
              <a:lnSpc>
                <a:spcPts val="2200"/>
              </a:lnSpc>
              <a:spcBef>
                <a:spcPts val="10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by Kimble or included in the recycling tonnages. </a:t>
            </a:r>
          </a:p>
          <a:p>
            <a:pPr marL="365760" marR="0" indent="320040" algn="just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Less than 10 out of 57,500 (0.02%) services over the </a:t>
            </a:r>
          </a:p>
          <a:p>
            <a:pPr marL="685800" marR="0" indent="0" algn="just">
              <a:lnSpc>
                <a:spcPts val="2100"/>
              </a:lnSpc>
              <a:spcBef>
                <a:spcPts val="25"/>
              </a:spcBef>
              <a:spcAft>
                <a:spcPts val="0"/>
              </a:spcAft>
            </a:pPr>
            <a:r>
              <a:rPr lang="en-US" sz="1800" spc="-10">
                <a:solidFill>
                  <a:srgbClr val="455F51"/>
                </a:solidFill>
                <a:latin typeface="Gill Sans MT" panose="02020603050405020304" pitchFamily="2"/>
              </a:rPr>
              <a:t>last 3 years were rejected for too high of non-</a:t>
            </a: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>
                <a:solidFill>
                  <a:srgbClr val="455F51"/>
                </a:solidFill>
                <a:latin typeface="Gill Sans MT" panose="02020603050405020304" pitchFamily="2"/>
              </a:rPr>
              <a:t>acceptable materials, and were collected by a MSW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1465"/>
              </a:spcAft>
            </a:pPr>
            <a:r>
              <a:rPr lang="en-US" sz="1800" spc="-15">
                <a:solidFill>
                  <a:srgbClr val="455F51"/>
                </a:solidFill>
                <a:latin typeface="Gill Sans MT" panose="02020603050405020304" pitchFamily="2"/>
              </a:rPr>
              <a:t>vehicle and disposed.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 Placeholder 247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49" name="Text Placeholder 24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50" name="Text Placeholder 249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51" name="Text Placeholder 250"/>
          <p:cNvSpPr>
            <a:spLocks noGrp="1"/>
          </p:cNvSpPr>
          <p:nvPr>
            <p:ph type="body" idx="10"/>
          </p:nvPr>
        </p:nvSpPr>
        <p:spPr>
          <a:xfrm>
            <a:off x="448310" y="600710"/>
            <a:ext cx="8242300" cy="12585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709295" rIns="0" bIns="0" anchor="t"/>
          <a:lstStyle/>
          <a:p>
            <a:pPr marL="0" marR="0" indent="0" algn="ctr">
              <a:lnSpc>
                <a:spcPts val="3200"/>
              </a:lnSpc>
              <a:spcAft>
                <a:spcPts val="1090"/>
              </a:spcAft>
            </a:pPr>
            <a:r>
              <a:rPr lang="en-US" sz="2750" spc="10">
                <a:solidFill>
                  <a:srgbClr val="FFFFFF"/>
                </a:solidFill>
                <a:latin typeface="Gill Sans MT" panose="02020603050405020304" pitchFamily="2"/>
              </a:rPr>
              <a:t>MONTVILLE CURBSIDE COLLECTION PROGRAM </a:t>
            </a:r>
          </a:p>
        </p:txBody>
      </p:sp>
      <p:sp>
        <p:nvSpPr>
          <p:cNvPr id="252" name="Text Placeholder 251"/>
          <p:cNvSpPr>
            <a:spLocks noGrp="1"/>
          </p:cNvSpPr>
          <p:nvPr>
            <p:ph type="body" idx="10"/>
          </p:nvPr>
        </p:nvSpPr>
        <p:spPr>
          <a:xfrm>
            <a:off x="460375" y="2100580"/>
            <a:ext cx="8242300" cy="37147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i="1" spc="-10">
                <a:solidFill>
                  <a:srgbClr val="455F51"/>
                </a:solidFill>
                <a:latin typeface="Gill Sans MT" panose="02020603050405020304" pitchFamily="2"/>
              </a:rPr>
              <a:t>Montville Township’s curbside recycling percentage is 21.96%. </a:t>
            </a:r>
          </a:p>
          <a:p>
            <a:pPr marL="91440" marR="0" indent="274320" algn="l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>
                <a:solidFill>
                  <a:srgbClr val="455F51"/>
                </a:solidFill>
                <a:latin typeface="Gill Sans MT" panose="02020603050405020304" pitchFamily="2"/>
              </a:rPr>
              <a:t>The District assisted the township of Montville in applying for the Ohio EPA grant. </a:t>
            </a:r>
          </a:p>
          <a:p>
            <a:pPr marL="91440" marR="0" indent="274320" algn="l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>
                <a:solidFill>
                  <a:srgbClr val="455F51"/>
                </a:solidFill>
                <a:latin typeface="Gill Sans MT" panose="02020603050405020304" pitchFamily="2"/>
              </a:rPr>
              <a:t>The grant contributed funds towards purchasing recycling carts for the collection of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single stream recyclables.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Montville Township was the first curbside recycling program within Medina County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>
                <a:solidFill>
                  <a:srgbClr val="455F51"/>
                </a:solidFill>
                <a:latin typeface="Gill Sans MT" panose="02020603050405020304" pitchFamily="2"/>
              </a:rPr>
              <a:t>and started on November 13, 2017.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>
                <a:solidFill>
                  <a:srgbClr val="455F51"/>
                </a:solidFill>
                <a:latin typeface="Gill Sans MT" panose="02020603050405020304" pitchFamily="2"/>
              </a:rPr>
              <a:t>Montville entered into a five (5) year contract with three (1) year renewals with </a:t>
            </a:r>
          </a:p>
          <a:p>
            <a:pPr marL="365760" marR="0" indent="0" algn="l">
              <a:lnSpc>
                <a:spcPts val="2100"/>
              </a:lnSpc>
              <a:spcBef>
                <a:spcPts val="50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Kimble Companies for the curbside collection of single stream recyclables and trash.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>
                <a:solidFill>
                  <a:srgbClr val="455F51"/>
                </a:solidFill>
                <a:latin typeface="Gill Sans MT" panose="02020603050405020304" pitchFamily="2"/>
              </a:rPr>
              <a:t>Trash collection service was selected by each residential unit based on one of three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2475"/>
              </a:spcAft>
            </a:pPr>
            <a:r>
              <a:rPr lang="en-US" sz="1800" spc="-10">
                <a:solidFill>
                  <a:srgbClr val="455F51"/>
                </a:solidFill>
                <a:latin typeface="Gill Sans MT" panose="02020603050405020304" pitchFamily="2"/>
              </a:rPr>
              <a:t>volume levels. 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 Placeholder 26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67" name="Text Placeholder 266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68" name="Text Placeholder 26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69" name="Text Placeholder 268"/>
          <p:cNvSpPr>
            <a:spLocks noGrp="1"/>
          </p:cNvSpPr>
          <p:nvPr>
            <p:ph type="body" idx="10"/>
          </p:nvPr>
        </p:nvSpPr>
        <p:spPr>
          <a:xfrm>
            <a:off x="448310" y="600710"/>
            <a:ext cx="8242300" cy="12585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709295" rIns="0" bIns="0" anchor="t"/>
          <a:lstStyle/>
          <a:p>
            <a:pPr marL="0" marR="0" indent="0" algn="ctr">
              <a:lnSpc>
                <a:spcPts val="3200"/>
              </a:lnSpc>
              <a:spcAft>
                <a:spcPts val="1090"/>
              </a:spcAft>
            </a:pPr>
            <a:r>
              <a:rPr lang="en-US" sz="2750" spc="10">
                <a:solidFill>
                  <a:srgbClr val="FFFFFF"/>
                </a:solidFill>
                <a:latin typeface="Gill Sans MT" panose="02020603050405020304" pitchFamily="2"/>
              </a:rPr>
              <a:t>MONTVILLE CURBSIDE COLLECTION PROGRAM </a:t>
            </a:r>
          </a:p>
        </p:txBody>
      </p:sp>
      <p:sp>
        <p:nvSpPr>
          <p:cNvPr id="270" name="Text Placeholder 269"/>
          <p:cNvSpPr>
            <a:spLocks noGrp="1"/>
          </p:cNvSpPr>
          <p:nvPr>
            <p:ph type="body" idx="10"/>
          </p:nvPr>
        </p:nvSpPr>
        <p:spPr>
          <a:xfrm>
            <a:off x="463550" y="2033270"/>
            <a:ext cx="206946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40"/>
              </a:spcAft>
            </a:pPr>
            <a:r>
              <a:rPr lang="en-US" sz="1800" spc="100">
                <a:solidFill>
                  <a:srgbClr val="FFFFFF"/>
                </a:solidFill>
                <a:latin typeface="Gill Sans MT" panose="02020603050405020304" pitchFamily="2"/>
              </a:rPr>
              <a:t>Monthly charges </a:t>
            </a:r>
          </a:p>
        </p:txBody>
      </p:sp>
      <p:sp>
        <p:nvSpPr>
          <p:cNvPr id="271" name="Text Placeholder 270"/>
          <p:cNvSpPr>
            <a:spLocks noGrp="1"/>
          </p:cNvSpPr>
          <p:nvPr>
            <p:ph type="body" idx="10"/>
          </p:nvPr>
        </p:nvSpPr>
        <p:spPr>
          <a:xfrm>
            <a:off x="463550" y="2416810"/>
            <a:ext cx="206946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75">
                <a:solidFill>
                  <a:srgbClr val="000000"/>
                </a:solidFill>
                <a:latin typeface="Gill Sans MT" panose="02020603050405020304" pitchFamily="2"/>
              </a:rPr>
              <a:t>Year 1  </a:t>
            </a:r>
          </a:p>
        </p:txBody>
      </p:sp>
      <p:sp>
        <p:nvSpPr>
          <p:cNvPr id="272" name="Text Placeholder 271"/>
          <p:cNvSpPr>
            <a:spLocks noGrp="1"/>
          </p:cNvSpPr>
          <p:nvPr>
            <p:ph type="body" idx="10"/>
          </p:nvPr>
        </p:nvSpPr>
        <p:spPr>
          <a:xfrm>
            <a:off x="2545080" y="2033270"/>
            <a:ext cx="207581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5"/>
              </a:spcAft>
            </a:pPr>
            <a:r>
              <a:rPr lang="en-US" sz="1850" spc="80">
                <a:solidFill>
                  <a:srgbClr val="FFFFFF"/>
                </a:solidFill>
                <a:latin typeface="Gill Sans MT" panose="02020603050405020304" pitchFamily="2"/>
              </a:rPr>
              <a:t>“unlimited” </a:t>
            </a:r>
          </a:p>
        </p:txBody>
      </p:sp>
      <p:sp>
        <p:nvSpPr>
          <p:cNvPr id="273" name="Text Placeholder 272"/>
          <p:cNvSpPr>
            <a:spLocks noGrp="1"/>
          </p:cNvSpPr>
          <p:nvPr>
            <p:ph type="body" idx="10"/>
          </p:nvPr>
        </p:nvSpPr>
        <p:spPr>
          <a:xfrm>
            <a:off x="2545080" y="2416810"/>
            <a:ext cx="207581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25">
                <a:solidFill>
                  <a:srgbClr val="000000"/>
                </a:solidFill>
                <a:latin typeface="Gill Sans MT" panose="02020603050405020304" pitchFamily="2"/>
              </a:rPr>
              <a:t>$17.05  </a:t>
            </a:r>
          </a:p>
        </p:txBody>
      </p:sp>
      <p:sp>
        <p:nvSpPr>
          <p:cNvPr id="274" name="Text Placeholder 273"/>
          <p:cNvSpPr>
            <a:spLocks noGrp="1"/>
          </p:cNvSpPr>
          <p:nvPr>
            <p:ph type="body" idx="10"/>
          </p:nvPr>
        </p:nvSpPr>
        <p:spPr>
          <a:xfrm>
            <a:off x="4632960" y="2033270"/>
            <a:ext cx="206946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5"/>
              </a:spcAft>
            </a:pPr>
            <a:r>
              <a:rPr lang="en-US" sz="1850" spc="80">
                <a:solidFill>
                  <a:srgbClr val="FFFFFF"/>
                </a:solidFill>
                <a:latin typeface="Gill Sans MT" panose="02020603050405020304" pitchFamily="2"/>
              </a:rPr>
              <a:t>“limited” </a:t>
            </a:r>
          </a:p>
        </p:txBody>
      </p:sp>
      <p:sp>
        <p:nvSpPr>
          <p:cNvPr id="275" name="Text Placeholder 274"/>
          <p:cNvSpPr>
            <a:spLocks noGrp="1"/>
          </p:cNvSpPr>
          <p:nvPr>
            <p:ph type="body" idx="10"/>
          </p:nvPr>
        </p:nvSpPr>
        <p:spPr>
          <a:xfrm>
            <a:off x="4632960" y="2416810"/>
            <a:ext cx="206946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25">
                <a:solidFill>
                  <a:srgbClr val="000000"/>
                </a:solidFill>
                <a:latin typeface="Gill Sans MT" panose="02020603050405020304" pitchFamily="2"/>
              </a:rPr>
              <a:t>$16.05  </a:t>
            </a:r>
          </a:p>
        </p:txBody>
      </p:sp>
      <p:sp>
        <p:nvSpPr>
          <p:cNvPr id="276" name="Text Placeholder 275"/>
          <p:cNvSpPr>
            <a:spLocks noGrp="1"/>
          </p:cNvSpPr>
          <p:nvPr>
            <p:ph type="body" idx="10"/>
          </p:nvPr>
        </p:nvSpPr>
        <p:spPr>
          <a:xfrm>
            <a:off x="6714490" y="2033270"/>
            <a:ext cx="1965960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0"/>
              </a:spcAft>
            </a:pPr>
            <a:r>
              <a:rPr lang="en-US" sz="1850" spc="80">
                <a:solidFill>
                  <a:srgbClr val="FFFFFF"/>
                </a:solidFill>
                <a:latin typeface="Gill Sans MT" panose="02020603050405020304" pitchFamily="2"/>
              </a:rPr>
              <a:t>“bag” </a:t>
            </a:r>
          </a:p>
        </p:txBody>
      </p:sp>
      <p:sp>
        <p:nvSpPr>
          <p:cNvPr id="277" name="Text Placeholder 276"/>
          <p:cNvSpPr>
            <a:spLocks noGrp="1"/>
          </p:cNvSpPr>
          <p:nvPr>
            <p:ph type="body" idx="10"/>
          </p:nvPr>
        </p:nvSpPr>
        <p:spPr>
          <a:xfrm>
            <a:off x="6714490" y="2416810"/>
            <a:ext cx="1965960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3365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">
                <a:solidFill>
                  <a:srgbClr val="000000"/>
                </a:solidFill>
                <a:latin typeface="Gill Sans MT" panose="02020603050405020304" pitchFamily="2"/>
              </a:rPr>
              <a:t>$7 w/ $2 charge </a:t>
            </a:r>
          </a:p>
          <a:p>
            <a:pPr marL="91440" marR="0" indent="0" algn="l">
              <a:lnSpc>
                <a:spcPts val="2100"/>
              </a:lnSpc>
              <a:spcBef>
                <a:spcPts val="20"/>
              </a:spcBef>
              <a:spcAft>
                <a:spcPts val="260"/>
              </a:spcAft>
            </a:pPr>
            <a:r>
              <a:rPr lang="en-US" sz="1800" spc="-10">
                <a:solidFill>
                  <a:srgbClr val="000000"/>
                </a:solidFill>
                <a:latin typeface="Gill Sans MT" panose="02020603050405020304" pitchFamily="2"/>
              </a:rPr>
              <a:t>for 10 bags </a:t>
            </a:r>
          </a:p>
        </p:txBody>
      </p:sp>
      <p:sp>
        <p:nvSpPr>
          <p:cNvPr id="278" name="Text Placeholder 277"/>
          <p:cNvSpPr>
            <a:spLocks noGrp="1"/>
          </p:cNvSpPr>
          <p:nvPr>
            <p:ph type="body" idx="10"/>
          </p:nvPr>
        </p:nvSpPr>
        <p:spPr>
          <a:xfrm>
            <a:off x="463550" y="3044825"/>
            <a:ext cx="206946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50">
                <a:solidFill>
                  <a:srgbClr val="000000"/>
                </a:solidFill>
                <a:latin typeface="Gill Sans MT" panose="02020603050405020304" pitchFamily="2"/>
              </a:rPr>
              <a:t>Year 2 </a:t>
            </a:r>
          </a:p>
        </p:txBody>
      </p:sp>
      <p:sp>
        <p:nvSpPr>
          <p:cNvPr id="279" name="Text Placeholder 278"/>
          <p:cNvSpPr>
            <a:spLocks noGrp="1"/>
          </p:cNvSpPr>
          <p:nvPr>
            <p:ph type="body" idx="10"/>
          </p:nvPr>
        </p:nvSpPr>
        <p:spPr>
          <a:xfrm>
            <a:off x="463550" y="3413760"/>
            <a:ext cx="206946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50">
                <a:solidFill>
                  <a:srgbClr val="000000"/>
                </a:solidFill>
                <a:latin typeface="Gill Sans MT" panose="02020603050405020304" pitchFamily="2"/>
              </a:rPr>
              <a:t>Year 3  </a:t>
            </a:r>
          </a:p>
        </p:txBody>
      </p:sp>
      <p:sp>
        <p:nvSpPr>
          <p:cNvPr id="280" name="Text Placeholder 279"/>
          <p:cNvSpPr>
            <a:spLocks noGrp="1"/>
          </p:cNvSpPr>
          <p:nvPr>
            <p:ph type="body" idx="10"/>
          </p:nvPr>
        </p:nvSpPr>
        <p:spPr>
          <a:xfrm>
            <a:off x="2545080" y="3044825"/>
            <a:ext cx="207581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60">
                <a:solidFill>
                  <a:srgbClr val="000000"/>
                </a:solidFill>
                <a:latin typeface="Gill Sans MT" panose="02020603050405020304" pitchFamily="2"/>
              </a:rPr>
              <a:t>$17.51 </a:t>
            </a:r>
          </a:p>
        </p:txBody>
      </p:sp>
      <p:sp>
        <p:nvSpPr>
          <p:cNvPr id="281" name="Text Placeholder 280"/>
          <p:cNvSpPr>
            <a:spLocks noGrp="1"/>
          </p:cNvSpPr>
          <p:nvPr>
            <p:ph type="body" idx="10"/>
          </p:nvPr>
        </p:nvSpPr>
        <p:spPr>
          <a:xfrm>
            <a:off x="2545080" y="3413760"/>
            <a:ext cx="207581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15">
                <a:solidFill>
                  <a:srgbClr val="000000"/>
                </a:solidFill>
                <a:latin typeface="Gill Sans MT" panose="02020603050405020304" pitchFamily="2"/>
              </a:rPr>
              <a:t>$17.98  </a:t>
            </a:r>
          </a:p>
        </p:txBody>
      </p:sp>
      <p:sp>
        <p:nvSpPr>
          <p:cNvPr id="282" name="Text Placeholder 281"/>
          <p:cNvSpPr>
            <a:spLocks noGrp="1"/>
          </p:cNvSpPr>
          <p:nvPr>
            <p:ph type="body" idx="10"/>
          </p:nvPr>
        </p:nvSpPr>
        <p:spPr>
          <a:xfrm>
            <a:off x="4632960" y="3044825"/>
            <a:ext cx="206946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15">
                <a:solidFill>
                  <a:srgbClr val="000000"/>
                </a:solidFill>
                <a:latin typeface="Gill Sans MT" panose="02020603050405020304" pitchFamily="2"/>
              </a:rPr>
              <a:t>$16.48 </a:t>
            </a:r>
          </a:p>
        </p:txBody>
      </p:sp>
      <p:sp>
        <p:nvSpPr>
          <p:cNvPr id="283" name="Text Placeholder 282"/>
          <p:cNvSpPr>
            <a:spLocks noGrp="1"/>
          </p:cNvSpPr>
          <p:nvPr>
            <p:ph type="body" idx="10"/>
          </p:nvPr>
        </p:nvSpPr>
        <p:spPr>
          <a:xfrm>
            <a:off x="4632960" y="3413760"/>
            <a:ext cx="206946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25">
                <a:solidFill>
                  <a:srgbClr val="000000"/>
                </a:solidFill>
                <a:latin typeface="Gill Sans MT" panose="02020603050405020304" pitchFamily="2"/>
              </a:rPr>
              <a:t>$16.93  </a:t>
            </a:r>
          </a:p>
        </p:txBody>
      </p:sp>
      <p:sp>
        <p:nvSpPr>
          <p:cNvPr id="284" name="Text Placeholder 283"/>
          <p:cNvSpPr>
            <a:spLocks noGrp="1"/>
          </p:cNvSpPr>
          <p:nvPr>
            <p:ph type="body" idx="10"/>
          </p:nvPr>
        </p:nvSpPr>
        <p:spPr>
          <a:xfrm>
            <a:off x="6714490" y="3044825"/>
            <a:ext cx="1965960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30"/>
              </a:spcAft>
            </a:pPr>
            <a:r>
              <a:rPr lang="en-US" sz="1800" spc="-5">
                <a:solidFill>
                  <a:srgbClr val="000000"/>
                </a:solidFill>
                <a:latin typeface="Gill Sans MT" panose="02020603050405020304" pitchFamily="2"/>
              </a:rPr>
              <a:t>$7.19 ($2.05 bags) </a:t>
            </a:r>
          </a:p>
        </p:txBody>
      </p:sp>
      <p:sp>
        <p:nvSpPr>
          <p:cNvPr id="285" name="Text Placeholder 284"/>
          <p:cNvSpPr>
            <a:spLocks noGrp="1"/>
          </p:cNvSpPr>
          <p:nvPr>
            <p:ph type="body" idx="10"/>
          </p:nvPr>
        </p:nvSpPr>
        <p:spPr>
          <a:xfrm>
            <a:off x="6714490" y="3413760"/>
            <a:ext cx="1965960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85"/>
              </a:spcAft>
            </a:pPr>
            <a:r>
              <a:rPr lang="en-US" sz="1800" spc="-5">
                <a:solidFill>
                  <a:srgbClr val="000000"/>
                </a:solidFill>
                <a:latin typeface="Gill Sans MT" panose="02020603050405020304" pitchFamily="2"/>
              </a:rPr>
              <a:t>$7.38 ($2.10 bags) </a:t>
            </a:r>
          </a:p>
        </p:txBody>
      </p:sp>
      <p:sp>
        <p:nvSpPr>
          <p:cNvPr id="286" name="Text Placeholder 285"/>
          <p:cNvSpPr>
            <a:spLocks noGrp="1"/>
          </p:cNvSpPr>
          <p:nvPr>
            <p:ph type="body" idx="10"/>
          </p:nvPr>
        </p:nvSpPr>
        <p:spPr>
          <a:xfrm>
            <a:off x="463550" y="3785870"/>
            <a:ext cx="206946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45">
                <a:solidFill>
                  <a:srgbClr val="000000"/>
                </a:solidFill>
                <a:latin typeface="Gill Sans MT" panose="02020603050405020304" pitchFamily="2"/>
              </a:rPr>
              <a:t>Year 4 </a:t>
            </a:r>
          </a:p>
        </p:txBody>
      </p:sp>
      <p:sp>
        <p:nvSpPr>
          <p:cNvPr id="287" name="Text Placeholder 286"/>
          <p:cNvSpPr>
            <a:spLocks noGrp="1"/>
          </p:cNvSpPr>
          <p:nvPr>
            <p:ph type="body" idx="10"/>
          </p:nvPr>
        </p:nvSpPr>
        <p:spPr>
          <a:xfrm>
            <a:off x="463550" y="4157345"/>
            <a:ext cx="206946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45">
                <a:solidFill>
                  <a:srgbClr val="000000"/>
                </a:solidFill>
                <a:latin typeface="Gill Sans MT" panose="02020603050405020304" pitchFamily="2"/>
              </a:rPr>
              <a:t>Year 5  </a:t>
            </a:r>
          </a:p>
        </p:txBody>
      </p:sp>
      <p:sp>
        <p:nvSpPr>
          <p:cNvPr id="288" name="Text Placeholder 287"/>
          <p:cNvSpPr>
            <a:spLocks noGrp="1"/>
          </p:cNvSpPr>
          <p:nvPr>
            <p:ph type="body" idx="10"/>
          </p:nvPr>
        </p:nvSpPr>
        <p:spPr>
          <a:xfrm>
            <a:off x="2545080" y="3785870"/>
            <a:ext cx="207581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15">
                <a:solidFill>
                  <a:srgbClr val="000000"/>
                </a:solidFill>
                <a:latin typeface="Gill Sans MT" panose="02020603050405020304" pitchFamily="2"/>
              </a:rPr>
              <a:t>$18.47 </a:t>
            </a:r>
          </a:p>
        </p:txBody>
      </p:sp>
      <p:sp>
        <p:nvSpPr>
          <p:cNvPr id="289" name="Text Placeholder 288"/>
          <p:cNvSpPr>
            <a:spLocks noGrp="1"/>
          </p:cNvSpPr>
          <p:nvPr>
            <p:ph type="body" idx="10"/>
          </p:nvPr>
        </p:nvSpPr>
        <p:spPr>
          <a:xfrm>
            <a:off x="2545080" y="4157345"/>
            <a:ext cx="207581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10">
                <a:solidFill>
                  <a:srgbClr val="000000"/>
                </a:solidFill>
                <a:latin typeface="Gill Sans MT" panose="02020603050405020304" pitchFamily="2"/>
              </a:rPr>
              <a:t>$18.97  </a:t>
            </a:r>
          </a:p>
        </p:txBody>
      </p:sp>
      <p:sp>
        <p:nvSpPr>
          <p:cNvPr id="290" name="Text Placeholder 289"/>
          <p:cNvSpPr>
            <a:spLocks noGrp="1"/>
          </p:cNvSpPr>
          <p:nvPr>
            <p:ph type="body" idx="10"/>
          </p:nvPr>
        </p:nvSpPr>
        <p:spPr>
          <a:xfrm>
            <a:off x="4632960" y="3785870"/>
            <a:ext cx="206946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20">
                <a:solidFill>
                  <a:srgbClr val="000000"/>
                </a:solidFill>
                <a:latin typeface="Gill Sans MT" panose="02020603050405020304" pitchFamily="2"/>
              </a:rPr>
              <a:t>$17.39 </a:t>
            </a:r>
          </a:p>
        </p:txBody>
      </p:sp>
      <p:sp>
        <p:nvSpPr>
          <p:cNvPr id="291" name="Text Placeholder 290"/>
          <p:cNvSpPr>
            <a:spLocks noGrp="1"/>
          </p:cNvSpPr>
          <p:nvPr>
            <p:ph type="body" idx="10"/>
          </p:nvPr>
        </p:nvSpPr>
        <p:spPr>
          <a:xfrm>
            <a:off x="4632960" y="4157345"/>
            <a:ext cx="206946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25">
                <a:solidFill>
                  <a:srgbClr val="000000"/>
                </a:solidFill>
                <a:latin typeface="Gill Sans MT" panose="02020603050405020304" pitchFamily="2"/>
              </a:rPr>
              <a:t>$17.85  </a:t>
            </a:r>
          </a:p>
        </p:txBody>
      </p:sp>
      <p:sp>
        <p:nvSpPr>
          <p:cNvPr id="292" name="Text Placeholder 291"/>
          <p:cNvSpPr>
            <a:spLocks noGrp="1"/>
          </p:cNvSpPr>
          <p:nvPr>
            <p:ph type="body" idx="10"/>
          </p:nvPr>
        </p:nvSpPr>
        <p:spPr>
          <a:xfrm>
            <a:off x="6714490" y="3785870"/>
            <a:ext cx="1965960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35"/>
              </a:spcAft>
            </a:pPr>
            <a:r>
              <a:rPr lang="en-US" sz="1800" spc="-5">
                <a:solidFill>
                  <a:srgbClr val="000000"/>
                </a:solidFill>
                <a:latin typeface="Gill Sans MT" panose="02020603050405020304" pitchFamily="2"/>
              </a:rPr>
              <a:t>$7.58 ($2.15 bags) </a:t>
            </a:r>
          </a:p>
        </p:txBody>
      </p:sp>
      <p:sp>
        <p:nvSpPr>
          <p:cNvPr id="293" name="Text Placeholder 292"/>
          <p:cNvSpPr>
            <a:spLocks noGrp="1"/>
          </p:cNvSpPr>
          <p:nvPr>
            <p:ph type="body" idx="10"/>
          </p:nvPr>
        </p:nvSpPr>
        <p:spPr>
          <a:xfrm>
            <a:off x="6714490" y="4157345"/>
            <a:ext cx="1965960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85"/>
              </a:spcAft>
            </a:pPr>
            <a:r>
              <a:rPr lang="en-US" sz="1800" spc="-5">
                <a:solidFill>
                  <a:srgbClr val="000000"/>
                </a:solidFill>
                <a:latin typeface="Gill Sans MT" panose="02020603050405020304" pitchFamily="2"/>
              </a:rPr>
              <a:t>$7.79 ($2.20 bags) </a:t>
            </a:r>
          </a:p>
        </p:txBody>
      </p:sp>
      <p:sp>
        <p:nvSpPr>
          <p:cNvPr id="294" name="Text Placeholder 293"/>
          <p:cNvSpPr>
            <a:spLocks noGrp="1"/>
          </p:cNvSpPr>
          <p:nvPr>
            <p:ph type="body" idx="10"/>
          </p:nvPr>
        </p:nvSpPr>
        <p:spPr>
          <a:xfrm>
            <a:off x="865505" y="4514215"/>
            <a:ext cx="7632700" cy="13011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35255" rIns="0" bIns="0" anchor="t"/>
          <a:lstStyle/>
          <a:p>
            <a:pPr marL="0" marR="0" indent="0" algn="l">
              <a:lnSpc>
                <a:spcPts val="2200"/>
              </a:lnSpc>
              <a:spcAft>
                <a:spcPts val="0"/>
              </a:spcAft>
            </a:pPr>
            <a:r>
              <a:rPr lang="en-US" sz="1800" spc="-40">
                <a:solidFill>
                  <a:srgbClr val="455F51"/>
                </a:solidFill>
                <a:latin typeface="Gill Sans MT" panose="02020603050405020304" pitchFamily="2"/>
              </a:rPr>
              <a:t>Unlimited = 64-gal container for recyclables, 95-</a:t>
            </a:r>
            <a:r>
              <a:rPr lang="en-US" sz="1850" spc="-30">
                <a:solidFill>
                  <a:srgbClr val="455F51"/>
                </a:solidFill>
                <a:latin typeface="Gill Sans MT" panose="02020603050405020304" pitchFamily="2"/>
              </a:rPr>
              <a:t>gal container trash, plus add’l trash </a:t>
            </a:r>
          </a:p>
          <a:p>
            <a:pPr marL="0" marR="0" indent="0" algn="l">
              <a:lnSpc>
                <a:spcPts val="2100"/>
              </a:lnSpc>
              <a:spcBef>
                <a:spcPts val="505"/>
              </a:spcBef>
              <a:spcAft>
                <a:spcPts val="0"/>
              </a:spcAft>
            </a:pPr>
            <a:r>
              <a:rPr lang="en-US" sz="1800" spc="-5">
                <a:solidFill>
                  <a:srgbClr val="455F51"/>
                </a:solidFill>
                <a:latin typeface="Gill Sans MT" panose="02020603050405020304" pitchFamily="2"/>
              </a:rPr>
              <a:t>Limited = 64-gal container for recyclables, 95-gal container trash </a:t>
            </a:r>
          </a:p>
          <a:p>
            <a:pPr marL="0" marR="0" indent="0" algn="l">
              <a:lnSpc>
                <a:spcPts val="2100"/>
              </a:lnSpc>
              <a:spcBef>
                <a:spcPts val="480"/>
              </a:spcBef>
              <a:spcAft>
                <a:spcPts val="1740"/>
              </a:spcAft>
            </a:pPr>
            <a:r>
              <a:rPr lang="en-US" sz="1800" spc="0">
                <a:solidFill>
                  <a:srgbClr val="455F51"/>
                </a:solidFill>
                <a:latin typeface="Gill Sans MT" panose="02020603050405020304" pitchFamily="2"/>
              </a:rPr>
              <a:t>Bag = 64-gal container for recyclables &amp; 30-gal trash bags 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 Placeholder 298"/>
          <p:cNvSpPr>
            <a:spLocks noGrp="1"/>
          </p:cNvSpPr>
          <p:nvPr>
            <p:ph type="body" idx="10"/>
          </p:nvPr>
        </p:nvSpPr>
        <p:spPr>
          <a:xfrm>
            <a:off x="3355975" y="1952625"/>
            <a:ext cx="5088890" cy="39217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300" name="Text Placeholder 299"/>
          <p:cNvSpPr>
            <a:spLocks noGrp="1"/>
          </p:cNvSpPr>
          <p:nvPr>
            <p:ph type="body" idx="10"/>
          </p:nvPr>
        </p:nvSpPr>
        <p:spPr>
          <a:xfrm>
            <a:off x="667385" y="1397000"/>
            <a:ext cx="7352030" cy="260985"/>
          </a:xfrm>
          <a:prstGeom prst="rect">
            <a:avLst/>
          </a:prstGeom>
          <a:solidFill>
            <a:srgbClr val="519E38"/>
          </a:solidFill>
          <a:ln w="0" cmpd="sng">
            <a:noFill/>
            <a:prstDash val="solid"/>
          </a:ln>
        </p:spPr>
        <p:txBody>
          <a:bodyPr vert="horz" lIns="0" tIns="0" rIns="0" bIns="0" anchor="t">
            <a:normAutofit fontScale="85000"/>
          </a:bodyPr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b="1" spc="20">
                <a:solidFill>
                  <a:srgbClr val="000000"/>
                </a:solidFill>
                <a:latin typeface="Gill Sans MT" panose="02020603050405020304" pitchFamily="2"/>
              </a:rPr>
              <a:t>POTENTIAL FOR MORE CURBSIDE RECYCLING </a:t>
            </a:r>
          </a:p>
        </p:txBody>
      </p:sp>
      <p:sp>
        <p:nvSpPr>
          <p:cNvPr id="301" name="Text Placeholder 300"/>
          <p:cNvSpPr>
            <a:spLocks noGrp="1"/>
          </p:cNvSpPr>
          <p:nvPr>
            <p:ph type="body" idx="10"/>
          </p:nvPr>
        </p:nvSpPr>
        <p:spPr>
          <a:xfrm>
            <a:off x="2261870" y="5874385"/>
            <a:ext cx="6431915" cy="9074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75565" rIns="0" bIns="0" anchor="t"/>
          <a:lstStyle/>
          <a:p>
            <a:pPr marL="777240" marR="2240280" indent="0" algn="l">
              <a:lnSpc>
                <a:spcPts val="2200"/>
              </a:lnSpc>
              <a:spcAft>
                <a:spcPts val="20"/>
              </a:spcAft>
            </a:pPr>
            <a:r>
              <a:rPr lang="en-US" sz="1800" b="1" i="1" spc="0">
                <a:solidFill>
                  <a:srgbClr val="000000"/>
                </a:solidFill>
                <a:latin typeface="Arial" panose="02020603050405020304" pitchFamily="2"/>
              </a:rPr>
              <a:t>More Communities considering Non-Subscription Curbside Recycling </a:t>
            </a:r>
          </a:p>
        </p:txBody>
      </p:sp>
      <p:sp>
        <p:nvSpPr>
          <p:cNvPr id="304" name="Text Placeholder 303"/>
          <p:cNvSpPr>
            <a:spLocks noGrp="1"/>
          </p:cNvSpPr>
          <p:nvPr>
            <p:ph type="body" idx="10"/>
          </p:nvPr>
        </p:nvSpPr>
        <p:spPr>
          <a:xfrm>
            <a:off x="3788410" y="4239895"/>
            <a:ext cx="408940" cy="27432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05" name="Text Placeholder 304"/>
          <p:cNvSpPr>
            <a:spLocks noGrp="1"/>
          </p:cNvSpPr>
          <p:nvPr>
            <p:ph type="body" idx="10"/>
          </p:nvPr>
        </p:nvSpPr>
        <p:spPr>
          <a:xfrm>
            <a:off x="4730750" y="4346575"/>
            <a:ext cx="377825" cy="12763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06" name="Text Placeholder 305"/>
          <p:cNvSpPr>
            <a:spLocks noGrp="1"/>
          </p:cNvSpPr>
          <p:nvPr>
            <p:ph type="body" idx="10"/>
          </p:nvPr>
        </p:nvSpPr>
        <p:spPr>
          <a:xfrm>
            <a:off x="3825240" y="5203190"/>
            <a:ext cx="280670" cy="12763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07" name="Text Placeholder 306"/>
          <p:cNvSpPr>
            <a:spLocks noGrp="1"/>
          </p:cNvSpPr>
          <p:nvPr>
            <p:ph type="body" idx="10"/>
          </p:nvPr>
        </p:nvSpPr>
        <p:spPr>
          <a:xfrm>
            <a:off x="4651375" y="5276215"/>
            <a:ext cx="161290" cy="6096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08" name="Text Placeholder 307"/>
          <p:cNvSpPr>
            <a:spLocks noGrp="1"/>
          </p:cNvSpPr>
          <p:nvPr>
            <p:ph type="body" idx="10"/>
          </p:nvPr>
        </p:nvSpPr>
        <p:spPr>
          <a:xfrm>
            <a:off x="4974590" y="2136775"/>
            <a:ext cx="203835" cy="7302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09" name="Text Placeholder 308"/>
          <p:cNvSpPr>
            <a:spLocks noGrp="1"/>
          </p:cNvSpPr>
          <p:nvPr>
            <p:ph type="body" idx="10"/>
          </p:nvPr>
        </p:nvSpPr>
        <p:spPr>
          <a:xfrm>
            <a:off x="8226425" y="1962785"/>
            <a:ext cx="213360" cy="186055"/>
          </a:xfrm>
          <a:prstGeom prst="rect">
            <a:avLst/>
          </a:prstGeom>
          <a:solidFill>
            <a:srgbClr val="DBF8B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0" name="Text Placeholder 309"/>
          <p:cNvSpPr>
            <a:spLocks noGrp="1"/>
          </p:cNvSpPr>
          <p:nvPr>
            <p:ph type="body" idx="10"/>
          </p:nvPr>
        </p:nvSpPr>
        <p:spPr>
          <a:xfrm>
            <a:off x="3453130" y="2365375"/>
            <a:ext cx="1856740" cy="17335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1" name="Text Placeholder 310"/>
          <p:cNvSpPr>
            <a:spLocks noGrp="1"/>
          </p:cNvSpPr>
          <p:nvPr>
            <p:ph type="body" idx="10"/>
          </p:nvPr>
        </p:nvSpPr>
        <p:spPr>
          <a:xfrm>
            <a:off x="3441065" y="2587625"/>
            <a:ext cx="2648585" cy="39941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2" name="Text Placeholder 311"/>
          <p:cNvSpPr>
            <a:spLocks noGrp="1"/>
          </p:cNvSpPr>
          <p:nvPr>
            <p:ph type="body" idx="10"/>
          </p:nvPr>
        </p:nvSpPr>
        <p:spPr>
          <a:xfrm>
            <a:off x="4511040" y="3078480"/>
            <a:ext cx="307975" cy="30480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3" name="Text Placeholder 312"/>
          <p:cNvSpPr>
            <a:spLocks noGrp="1"/>
          </p:cNvSpPr>
          <p:nvPr>
            <p:ph type="body" idx="10"/>
          </p:nvPr>
        </p:nvSpPr>
        <p:spPr>
          <a:xfrm>
            <a:off x="4705985" y="3450590"/>
            <a:ext cx="575945" cy="11874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4" name="Text Placeholder 313"/>
          <p:cNvSpPr>
            <a:spLocks noGrp="1"/>
          </p:cNvSpPr>
          <p:nvPr>
            <p:ph type="body" idx="10"/>
          </p:nvPr>
        </p:nvSpPr>
        <p:spPr>
          <a:xfrm>
            <a:off x="7510145" y="2526665"/>
            <a:ext cx="387350" cy="13144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5" name="Text Placeholder 314"/>
          <p:cNvSpPr>
            <a:spLocks noGrp="1"/>
          </p:cNvSpPr>
          <p:nvPr>
            <p:ph type="body" idx="10"/>
          </p:nvPr>
        </p:nvSpPr>
        <p:spPr>
          <a:xfrm>
            <a:off x="5693410" y="4867910"/>
            <a:ext cx="749935" cy="6667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6" name="Text Placeholder 315"/>
          <p:cNvSpPr>
            <a:spLocks noGrp="1"/>
          </p:cNvSpPr>
          <p:nvPr>
            <p:ph type="body" idx="10"/>
          </p:nvPr>
        </p:nvSpPr>
        <p:spPr>
          <a:xfrm>
            <a:off x="8199120" y="5007610"/>
            <a:ext cx="167640" cy="6413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7" name="Text Placeholder 316"/>
          <p:cNvSpPr>
            <a:spLocks noGrp="1"/>
          </p:cNvSpPr>
          <p:nvPr>
            <p:ph type="body" idx="10"/>
          </p:nvPr>
        </p:nvSpPr>
        <p:spPr>
          <a:xfrm>
            <a:off x="3447415" y="2048510"/>
            <a:ext cx="41465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8" name="Text Placeholder 317"/>
          <p:cNvSpPr>
            <a:spLocks noGrp="1"/>
          </p:cNvSpPr>
          <p:nvPr>
            <p:ph type="body" idx="10"/>
          </p:nvPr>
        </p:nvSpPr>
        <p:spPr>
          <a:xfrm>
            <a:off x="4184650" y="2048510"/>
            <a:ext cx="783590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9" name="Text Placeholder 318"/>
          <p:cNvSpPr>
            <a:spLocks noGrp="1"/>
          </p:cNvSpPr>
          <p:nvPr>
            <p:ph type="body" idx="10"/>
          </p:nvPr>
        </p:nvSpPr>
        <p:spPr>
          <a:xfrm>
            <a:off x="7516495" y="2060575"/>
            <a:ext cx="658495" cy="6985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24" name="Text Placeholder 323"/>
          <p:cNvSpPr>
            <a:spLocks noGrp="1"/>
          </p:cNvSpPr>
          <p:nvPr>
            <p:ph type="body" idx="10"/>
          </p:nvPr>
        </p:nvSpPr>
        <p:spPr>
          <a:xfrm>
            <a:off x="222250" y="5882640"/>
            <a:ext cx="1018540" cy="4756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Text Placeholder 440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1064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42" name="Text Placeholder 441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43" name="Text Placeholder 442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44" name="Text Placeholder 443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45" name="Text Placeholder 444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4706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-10">
                <a:solidFill>
                  <a:srgbClr val="FFFFFF"/>
                </a:solidFill>
                <a:latin typeface="Gill Sans MT" panose="02020603050405020304" pitchFamily="2"/>
              </a:rPr>
              <a:t>COMPLIMENTARY MIXED WASTE PROCESSING </a:t>
            </a:r>
          </a:p>
          <a:p>
            <a:pPr marL="228600" marR="0" indent="0" algn="l">
              <a:lnSpc>
                <a:spcPts val="3200"/>
              </a:lnSpc>
              <a:spcBef>
                <a:spcPts val="150"/>
              </a:spcBef>
              <a:spcAft>
                <a:spcPts val="2350"/>
              </a:spcAft>
            </a:pPr>
            <a:r>
              <a:rPr lang="en-US" sz="2750" spc="-5">
                <a:solidFill>
                  <a:srgbClr val="FFFFFF"/>
                </a:solidFill>
                <a:latin typeface="Gill Sans MT" panose="02020603050405020304" pitchFamily="2"/>
              </a:rPr>
              <a:t>SOLUTION </a:t>
            </a:r>
          </a:p>
        </p:txBody>
      </p:sp>
      <p:sp>
        <p:nvSpPr>
          <p:cNvPr id="446" name="Text Placeholder 445"/>
          <p:cNvSpPr>
            <a:spLocks noGrp="1"/>
          </p:cNvSpPr>
          <p:nvPr>
            <p:ph type="body" idx="10"/>
          </p:nvPr>
        </p:nvSpPr>
        <p:spPr>
          <a:xfrm>
            <a:off x="448310" y="2019300"/>
            <a:ext cx="8242300" cy="461010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8288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">
                <a:solidFill>
                  <a:srgbClr val="455F51"/>
                </a:solidFill>
                <a:latin typeface="Arial" panose="02020603050405020304" pitchFamily="2"/>
              </a:rPr>
              <a:t>Selection Process </a:t>
            </a:r>
          </a:p>
          <a:p>
            <a:pPr marL="50292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Request for Qualifications followed by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Request for Proposals from Qualified Respondents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Responses from Rumpke, Entsorga, Kimble and Envision Waste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>
                <a:solidFill>
                  <a:srgbClr val="455F51"/>
                </a:solidFill>
                <a:latin typeface="Arial" panose="02020603050405020304" pitchFamily="2"/>
              </a:rPr>
              <a:t>Services </a:t>
            </a:r>
          </a:p>
          <a:p>
            <a:pPr marL="182880" marR="0" indent="0" algn="l">
              <a:lnSpc>
                <a:spcPts val="2300"/>
              </a:lnSpc>
              <a:spcBef>
                <a:spcPts val="1215"/>
              </a:spcBef>
              <a:spcAft>
                <a:spcPts val="0"/>
              </a:spcAft>
            </a:pPr>
            <a:r>
              <a:rPr lang="en-US" sz="2000" b="1" spc="-10">
                <a:solidFill>
                  <a:srgbClr val="455F51"/>
                </a:solidFill>
                <a:latin typeface="Arial" panose="02020603050405020304" pitchFamily="2"/>
              </a:rPr>
              <a:t>Range of Responses </a:t>
            </a:r>
          </a:p>
          <a:p>
            <a:pPr marL="50292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Recovery by physical/mechanical separation for commodities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and/or production of engineered fuel product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Address commercial and/or residential municipal solid waste and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transfer, transport and disposal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Base 10-year contract, with two (2) 5-year extensions, equipment </a:t>
            </a:r>
          </a:p>
          <a:p>
            <a:pPr marL="822960" marR="0" indent="0" algn="l">
              <a:lnSpc>
                <a:spcPts val="2300"/>
              </a:lnSpc>
              <a:spcBef>
                <a:spcPts val="135"/>
              </a:spcBef>
              <a:spcAft>
                <a:spcPts val="6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may be purchased by District at contract end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Text Placeholder 448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1665" cy="131064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0" name="Text Placeholder 44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1" name="Text Placeholder 450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2" name="Text Placeholder 45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3" name="Text Placeholder 452"/>
          <p:cNvSpPr>
            <a:spLocks noGrp="1"/>
          </p:cNvSpPr>
          <p:nvPr>
            <p:ph type="body" idx="10"/>
          </p:nvPr>
        </p:nvSpPr>
        <p:spPr>
          <a:xfrm>
            <a:off x="336550" y="548640"/>
            <a:ext cx="8547100" cy="153733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340360" marR="193675" indent="111760" algn="l">
              <a:lnSpc>
                <a:spcPts val="3200"/>
              </a:lnSpc>
              <a:spcAft>
                <a:spcPts val="0"/>
              </a:spcAft>
            </a:pPr>
            <a:r>
              <a:rPr lang="en-US" sz="2750" spc="-10">
                <a:solidFill>
                  <a:srgbClr val="FFFFFF"/>
                </a:solidFill>
                <a:latin typeface="Gill Sans MT" panose="02020603050405020304" pitchFamily="2"/>
              </a:rPr>
              <a:t>COMPLIMENTARY MIXED WASTE PROCESSING </a:t>
            </a:r>
          </a:p>
          <a:p>
            <a:pPr marL="340360" marR="193675" indent="111760" algn="l">
              <a:lnSpc>
                <a:spcPts val="3200"/>
              </a:lnSpc>
              <a:spcBef>
                <a:spcPts val="150"/>
              </a:spcBef>
              <a:spcAft>
                <a:spcPts val="2875"/>
              </a:spcAft>
            </a:pPr>
            <a:r>
              <a:rPr lang="en-US" sz="2750" spc="-5">
                <a:solidFill>
                  <a:srgbClr val="FFFFFF"/>
                </a:solidFill>
                <a:latin typeface="Gill Sans MT" panose="02020603050405020304" pitchFamily="2"/>
              </a:rPr>
              <a:t>SOLUTION </a:t>
            </a:r>
          </a:p>
        </p:txBody>
      </p:sp>
      <p:sp>
        <p:nvSpPr>
          <p:cNvPr id="454" name="Text Placeholder 453"/>
          <p:cNvSpPr>
            <a:spLocks noGrp="1"/>
          </p:cNvSpPr>
          <p:nvPr>
            <p:ph type="body" idx="10"/>
          </p:nvPr>
        </p:nvSpPr>
        <p:spPr>
          <a:xfrm>
            <a:off x="336550" y="2085975"/>
            <a:ext cx="8547100" cy="430212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7432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45">
                <a:solidFill>
                  <a:srgbClr val="455F51"/>
                </a:solidFill>
                <a:latin typeface="Arial" panose="02020603050405020304" pitchFamily="2"/>
              </a:rPr>
              <a:t>Range of Responses (cont.) </a:t>
            </a:r>
          </a:p>
          <a:p>
            <a:pPr marL="640080" marR="0" indent="320040" algn="l">
              <a:lnSpc>
                <a:spcPts val="2400"/>
              </a:lnSpc>
              <a:spcBef>
                <a:spcPts val="10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Pricing varied from $/inbound ton, to $/processed ton, with intent to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>
                <a:solidFill>
                  <a:srgbClr val="455F51"/>
                </a:solidFill>
                <a:latin typeface="Arial" panose="02020603050405020304" pitchFamily="2"/>
              </a:rPr>
              <a:t>evaluate $/recovered ton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Diversion ranged between 5% and 75%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Pricing ranged between $35 - $89/ton </a:t>
            </a:r>
          </a:p>
          <a:p>
            <a:pPr marL="274320" marR="0" indent="0" algn="l">
              <a:lnSpc>
                <a:spcPts val="2300"/>
              </a:lnSpc>
              <a:spcBef>
                <a:spcPts val="1230"/>
              </a:spcBef>
              <a:spcAft>
                <a:spcPts val="0"/>
              </a:spcAft>
            </a:pPr>
            <a:r>
              <a:rPr lang="en-US" sz="2000" b="1" spc="-45">
                <a:solidFill>
                  <a:srgbClr val="455F51"/>
                </a:solidFill>
                <a:latin typeface="Arial" panose="02020603050405020304" pitchFamily="2"/>
              </a:rPr>
              <a:t>Highlights of Rumpke Alternate #1 Proposal </a:t>
            </a:r>
          </a:p>
          <a:p>
            <a:pPr marL="640080" marR="0" indent="320040" algn="l">
              <a:lnSpc>
                <a:spcPts val="2400"/>
              </a:lnSpc>
              <a:spcBef>
                <a:spcPts val="10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Rumpke team members: Vexor Technology, Inc. &amp; Machinex </a:t>
            </a:r>
          </a:p>
          <a:p>
            <a:pPr marL="640080" marR="0" indent="320040" algn="l">
              <a:lnSpc>
                <a:spcPts val="24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Process commercial mixed waste, source separated materials, and </a:t>
            </a:r>
          </a:p>
          <a:p>
            <a:pPr marL="960120" marR="0" indent="0" algn="l">
              <a:lnSpc>
                <a:spcPts val="2400"/>
              </a:lnSpc>
              <a:spcBef>
                <a:spcPts val="7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produce engineered fuel product, with expandability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Recovery exercise demonstrates 7,000 tons from estimated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>
                <a:solidFill>
                  <a:srgbClr val="455F51"/>
                </a:solidFill>
                <a:latin typeface="Arial" panose="02020603050405020304" pitchFamily="2"/>
              </a:rPr>
              <a:t>140,000 tons inbound (5%) 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 Placeholder 456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1665" cy="131064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8" name="Text Placeholder 45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59" name="Text Placeholder 45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60" name="Text Placeholder 45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61" name="Text Placeholder 460"/>
          <p:cNvSpPr>
            <a:spLocks noGrp="1"/>
          </p:cNvSpPr>
          <p:nvPr>
            <p:ph type="body" idx="10"/>
          </p:nvPr>
        </p:nvSpPr>
        <p:spPr>
          <a:xfrm>
            <a:off x="327660" y="548640"/>
            <a:ext cx="8547100" cy="157099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349250" marR="184785" indent="120650" algn="l">
              <a:lnSpc>
                <a:spcPts val="3200"/>
              </a:lnSpc>
              <a:spcAft>
                <a:spcPts val="0"/>
              </a:spcAft>
            </a:pPr>
            <a:r>
              <a:rPr lang="en-US" sz="2750" spc="-10">
                <a:solidFill>
                  <a:srgbClr val="FFFFFF"/>
                </a:solidFill>
                <a:latin typeface="Gill Sans MT" panose="02020603050405020304" pitchFamily="2"/>
              </a:rPr>
              <a:t>COMPLIMENTARY MIXED WASTE PROCESSING </a:t>
            </a:r>
          </a:p>
          <a:p>
            <a:pPr marL="349250" marR="184785" indent="120650" algn="l">
              <a:lnSpc>
                <a:spcPts val="3200"/>
              </a:lnSpc>
              <a:spcBef>
                <a:spcPts val="150"/>
              </a:spcBef>
              <a:spcAft>
                <a:spcPts val="3140"/>
              </a:spcAft>
            </a:pPr>
            <a:r>
              <a:rPr lang="en-US" sz="2750" spc="-5">
                <a:solidFill>
                  <a:srgbClr val="FFFFFF"/>
                </a:solidFill>
                <a:latin typeface="Gill Sans MT" panose="02020603050405020304" pitchFamily="2"/>
              </a:rPr>
              <a:t>SOLUTION </a:t>
            </a:r>
          </a:p>
        </p:txBody>
      </p:sp>
      <p:sp>
        <p:nvSpPr>
          <p:cNvPr id="462" name="Text Placeholder 461"/>
          <p:cNvSpPr>
            <a:spLocks noGrp="1"/>
          </p:cNvSpPr>
          <p:nvPr>
            <p:ph type="body" idx="10"/>
          </p:nvPr>
        </p:nvSpPr>
        <p:spPr>
          <a:xfrm>
            <a:off x="327660" y="2119630"/>
            <a:ext cx="8547100" cy="420497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32004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40">
                <a:solidFill>
                  <a:srgbClr val="455F51"/>
                </a:solidFill>
                <a:latin typeface="Arial" panose="02020603050405020304" pitchFamily="2"/>
              </a:rPr>
              <a:t>Highlights of Rumpke Alternate #1 Proposal (cont.)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Commercial MWP is complimentary to SOAP in providing recycling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to apartment complexes and developments without access to curb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Does not compete with communities interested in curbside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recycling, or the county-wide single stream recycling bin program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Opportunity to achieve higher recyclables recovery by District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activities at a reasonable cost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Mixed Waste Processing of residential waste is an option, but at </a:t>
            </a:r>
          </a:p>
          <a:p>
            <a:pPr marL="960120" marR="0" indent="0" algn="l">
              <a:lnSpc>
                <a:spcPts val="2300"/>
              </a:lnSpc>
              <a:spcBef>
                <a:spcPts val="115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significantly higher pricing; therefore is not advantageous </a:t>
            </a:r>
          </a:p>
          <a:p>
            <a:pPr marL="640080" marR="0" indent="320040" algn="l">
              <a:lnSpc>
                <a:spcPts val="2400"/>
              </a:lnSpc>
              <a:spcBef>
                <a:spcPts val="11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Equipment includes latest technology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325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Will create an estimated 15-20 full time jobs 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Text Placeholder 47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77" name="Text Placeholder 476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78" name="Text Placeholder 47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81" name="Text Placeholder 480"/>
          <p:cNvSpPr>
            <a:spLocks noGrp="1"/>
          </p:cNvSpPr>
          <p:nvPr>
            <p:ph type="body" idx="10"/>
          </p:nvPr>
        </p:nvSpPr>
        <p:spPr>
          <a:xfrm>
            <a:off x="697865" y="1393190"/>
            <a:ext cx="241427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50">
                <a:solidFill>
                  <a:srgbClr val="000000"/>
                </a:solidFill>
                <a:latin typeface="Gill Sans MT" panose="02020603050405020304" pitchFamily="2"/>
              </a:rPr>
              <a:t>MYTH BUSTERS </a:t>
            </a:r>
          </a:p>
        </p:txBody>
      </p:sp>
      <p:sp>
        <p:nvSpPr>
          <p:cNvPr id="482" name="Text Placeholder 481"/>
          <p:cNvSpPr>
            <a:spLocks noGrp="1"/>
          </p:cNvSpPr>
          <p:nvPr>
            <p:ph type="body" idx="10"/>
          </p:nvPr>
        </p:nvSpPr>
        <p:spPr>
          <a:xfrm>
            <a:off x="448310" y="2110740"/>
            <a:ext cx="8242300" cy="34264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2860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5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Commodities derived from mixed waste processing should </a:t>
            </a:r>
          </a:p>
          <a:p>
            <a:pPr marL="8686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result in a net-positive cash flow to the District. </a:t>
            </a:r>
          </a:p>
          <a:p>
            <a:pPr marL="228600" marR="0" indent="0" algn="l">
              <a:lnSpc>
                <a:spcPts val="2300"/>
              </a:lnSpc>
              <a:spcBef>
                <a:spcPts val="1190"/>
              </a:spcBef>
              <a:spcAft>
                <a:spcPts val="0"/>
              </a:spcAft>
            </a:pP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Revenue from recyclables never paid for the cost of the mixed </a:t>
            </a:r>
          </a:p>
          <a:p>
            <a:pPr marL="868680" marR="0" indent="0" algn="l">
              <a:lnSpc>
                <a:spcPts val="24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waste processing operation.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The District had to pay a contractor for mixed waste processing. </a:t>
            </a:r>
          </a:p>
          <a:p>
            <a:pPr marL="548640" marR="0" indent="320040" algn="l">
              <a:lnSpc>
                <a:spcPts val="2400"/>
              </a:lnSpc>
              <a:spcBef>
                <a:spcPts val="109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Due to the China Sword/Ban on Recyclables, current trends are </a:t>
            </a:r>
          </a:p>
          <a:p>
            <a:pPr marL="868680" marR="0" indent="0" algn="l">
              <a:lnSpc>
                <a:spcPts val="2300"/>
              </a:lnSpc>
              <a:spcBef>
                <a:spcPts val="110"/>
              </a:spcBef>
              <a:spcAft>
                <a:spcPts val="70"/>
              </a:spcAft>
            </a:pPr>
            <a:r>
              <a:rPr lang="en-US" sz="2000" spc="-40">
                <a:solidFill>
                  <a:srgbClr val="455F51"/>
                </a:solidFill>
                <a:latin typeface="Arial" panose="02020603050405020304" pitchFamily="2"/>
              </a:rPr>
              <a:t>towards producing the cleanest commodities possible. 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Text Placeholder 484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86" name="Text Placeholder 48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87" name="Text Placeholder 486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490" name="Text Placeholder 489"/>
          <p:cNvSpPr>
            <a:spLocks noGrp="1"/>
          </p:cNvSpPr>
          <p:nvPr>
            <p:ph type="body" idx="10"/>
          </p:nvPr>
        </p:nvSpPr>
        <p:spPr>
          <a:xfrm>
            <a:off x="697865" y="1393190"/>
            <a:ext cx="241427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50">
                <a:solidFill>
                  <a:srgbClr val="000000"/>
                </a:solidFill>
                <a:latin typeface="Gill Sans MT" panose="02020603050405020304" pitchFamily="2"/>
              </a:rPr>
              <a:t>MYTH BUSTERS </a:t>
            </a:r>
          </a:p>
        </p:txBody>
      </p:sp>
      <p:sp>
        <p:nvSpPr>
          <p:cNvPr id="491" name="Text Placeholder 490"/>
          <p:cNvSpPr>
            <a:spLocks noGrp="1"/>
          </p:cNvSpPr>
          <p:nvPr>
            <p:ph type="body" idx="10"/>
          </p:nvPr>
        </p:nvSpPr>
        <p:spPr>
          <a:xfrm>
            <a:off x="448310" y="2223135"/>
            <a:ext cx="8242300" cy="38982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2860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5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548640" marR="0" indent="320040" algn="l">
              <a:lnSpc>
                <a:spcPts val="2500"/>
              </a:lnSpc>
              <a:spcBef>
                <a:spcPts val="9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35">
                <a:solidFill>
                  <a:srgbClr val="455F51"/>
                </a:solidFill>
                <a:latin typeface="Arial" panose="02020603050405020304" pitchFamily="2"/>
              </a:rPr>
              <a:t>The District recycled 100% during the 20-years of mixed waste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20">
                <a:solidFill>
                  <a:srgbClr val="455F51"/>
                </a:solidFill>
                <a:latin typeface="Arial" panose="02020603050405020304" pitchFamily="2"/>
              </a:rPr>
              <a:t>processing. </a:t>
            </a:r>
          </a:p>
          <a:p>
            <a:pPr marL="228600" marR="0" indent="0" algn="l">
              <a:lnSpc>
                <a:spcPts val="2300"/>
              </a:lnSpc>
              <a:spcBef>
                <a:spcPts val="1205"/>
              </a:spcBef>
              <a:spcAft>
                <a:spcPts val="0"/>
              </a:spcAft>
            </a:pP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320040" algn="l">
              <a:lnSpc>
                <a:spcPts val="2500"/>
              </a:lnSpc>
              <a:spcBef>
                <a:spcPts val="9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35">
                <a:solidFill>
                  <a:srgbClr val="455F51"/>
                </a:solidFill>
                <a:latin typeface="Arial" panose="02020603050405020304" pitchFamily="2"/>
              </a:rPr>
              <a:t>Nearly half of the inbound MSW went directly to the landfill, and </a:t>
            </a:r>
          </a:p>
          <a:p>
            <a:pPr marL="868680" marR="0" indent="0" algn="l">
              <a:lnSpc>
                <a:spcPts val="2300"/>
              </a:lnSpc>
              <a:spcBef>
                <a:spcPts val="15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of the waste processed, recyclables recovery volumes were as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low as 6%, or 3% overall. </a:t>
            </a:r>
          </a:p>
          <a:p>
            <a:pPr marL="548640" marR="0" indent="320040" algn="l">
              <a:lnSpc>
                <a:spcPts val="25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Diversion percentages were bolstered by Class I composting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35">
                <a:solidFill>
                  <a:srgbClr val="455F51"/>
                </a:solidFill>
                <a:latin typeface="Arial" panose="02020603050405020304" pitchFamily="2"/>
              </a:rPr>
              <a:t>operations, which included Class IV bulking materials, OEPA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credits for evaporation, and the residuals deposited in the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50"/>
              </a:spcAft>
            </a:pPr>
            <a:r>
              <a:rPr lang="en-US" sz="1950" spc="15">
                <a:solidFill>
                  <a:srgbClr val="455F51"/>
                </a:solidFill>
                <a:latin typeface="Arial" panose="02020603050405020304" pitchFamily="2"/>
              </a:rPr>
              <a:t>landfill whether “overs” or as Alternate Daily Cover (ADC</a:t>
            </a:r>
            <a:r>
              <a:rPr lang="en-US" sz="2000" spc="15">
                <a:solidFill>
                  <a:srgbClr val="455F51"/>
                </a:solidFill>
                <a:latin typeface="Arial" panose="02020603050405020304" pitchFamily="2"/>
              </a:rPr>
              <a:t>).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idx="10"/>
          </p:nvPr>
        </p:nvSpPr>
        <p:spPr>
          <a:xfrm>
            <a:off x="673735" y="1393190"/>
            <a:ext cx="142621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80">
                <a:solidFill>
                  <a:srgbClr val="000000"/>
                </a:solidFill>
                <a:latin typeface="Gill Sans MT" panose="02020603050405020304" pitchFamily="2"/>
              </a:rPr>
              <a:t>AGENDA 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0"/>
          </p:nvPr>
        </p:nvSpPr>
        <p:spPr>
          <a:xfrm>
            <a:off x="944880" y="2464435"/>
            <a:ext cx="7620000" cy="34029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">
                <a:solidFill>
                  <a:srgbClr val="455F51"/>
                </a:solidFill>
                <a:latin typeface="Arial" panose="02020603050405020304" pitchFamily="2"/>
              </a:rPr>
              <a:t>Historical Perspective </a:t>
            </a:r>
          </a:p>
          <a:p>
            <a:pPr marL="320040" marR="0" indent="320040" algn="l">
              <a:lnSpc>
                <a:spcPts val="2500"/>
              </a:lnSpc>
              <a:spcBef>
                <a:spcPts val="99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20">
                <a:solidFill>
                  <a:srgbClr val="455F51"/>
                </a:solidFill>
                <a:latin typeface="Arial" panose="02020603050405020304" pitchFamily="2"/>
              </a:rPr>
              <a:t>Evolution to Integrated Solid Waste Management Plan and the </a:t>
            </a:r>
          </a:p>
          <a:p>
            <a:pPr marL="640080" marR="0" indent="0" algn="l">
              <a:lnSpc>
                <a:spcPts val="23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Sum of all Parts (SOAP) Program </a:t>
            </a:r>
          </a:p>
          <a:p>
            <a:pPr marL="320040" marR="0" indent="320040" algn="l">
              <a:lnSpc>
                <a:spcPts val="2500"/>
              </a:lnSpc>
              <a:spcBef>
                <a:spcPts val="97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Performance Overview </a:t>
            </a:r>
          </a:p>
          <a:p>
            <a:pPr marL="0" marR="0" indent="0" algn="l">
              <a:lnSpc>
                <a:spcPts val="2300"/>
              </a:lnSpc>
              <a:spcBef>
                <a:spcPts val="1175"/>
              </a:spcBef>
              <a:spcAft>
                <a:spcPts val="0"/>
              </a:spcAft>
            </a:pPr>
            <a:r>
              <a:rPr lang="en-US" sz="2000" spc="-20">
                <a:solidFill>
                  <a:srgbClr val="455F51"/>
                </a:solidFill>
                <a:latin typeface="Arial" panose="02020603050405020304" pitchFamily="2"/>
              </a:rPr>
              <a:t>Update on District’s Single Stream Recycling Drop</a:t>
            </a: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-off Program </a:t>
            </a:r>
          </a:p>
          <a:p>
            <a:pPr marL="320040" marR="0" indent="320040" algn="l">
              <a:lnSpc>
                <a:spcPts val="2500"/>
              </a:lnSpc>
              <a:spcBef>
                <a:spcPts val="96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5">
                <a:solidFill>
                  <a:srgbClr val="455F51"/>
                </a:solidFill>
                <a:latin typeface="Arial" panose="02020603050405020304" pitchFamily="2"/>
              </a:rPr>
              <a:t>Drop-off Program Growth </a:t>
            </a:r>
          </a:p>
          <a:p>
            <a:pPr marL="320040" marR="0" indent="320040" algn="l">
              <a:lnSpc>
                <a:spcPts val="2500"/>
              </a:lnSpc>
              <a:spcBef>
                <a:spcPts val="970"/>
              </a:spcBef>
              <a:spcAft>
                <a:spcPts val="467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Medina County SWD Drop-Off Projections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ext Placeholder 493"/>
          <p:cNvSpPr>
            <a:spLocks noGrp="1"/>
          </p:cNvSpPr>
          <p:nvPr>
            <p:ph type="body" idx="10"/>
          </p:nvPr>
        </p:nvSpPr>
        <p:spPr>
          <a:xfrm>
            <a:off x="448310" y="2487295"/>
            <a:ext cx="8242300" cy="40786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548640" marR="0" indent="274320" algn="l">
              <a:lnSpc>
                <a:spcPts val="2400"/>
              </a:lnSpc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The District complied with the Access Demonstration Goal of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the OEPA as all MSW was processed at the District Facility. </a:t>
            </a:r>
          </a:p>
          <a:p>
            <a:pPr marL="182880" marR="0" indent="0" algn="l">
              <a:lnSpc>
                <a:spcPts val="2300"/>
              </a:lnSpc>
              <a:spcBef>
                <a:spcPts val="1205"/>
              </a:spcBef>
              <a:spcAft>
                <a:spcPts val="0"/>
              </a:spcAft>
            </a:pP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274320" algn="l">
              <a:lnSpc>
                <a:spcPts val="2400"/>
              </a:lnSpc>
              <a:spcBef>
                <a:spcPts val="106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Residential and Commercial MSW were not tracked separately, </a:t>
            </a:r>
          </a:p>
          <a:p>
            <a:pPr marL="82296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and the recyclables recovered from processed materials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included large volumes of commercial material, drop-off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950" spc="10">
                <a:solidFill>
                  <a:srgbClr val="455F51"/>
                </a:solidFill>
                <a:latin typeface="Arial" panose="02020603050405020304" pitchFamily="2"/>
              </a:rPr>
              <a:t>recyclables, and glass from the District’s </a:t>
            </a:r>
            <a:r>
              <a:rPr lang="en-US" sz="2000" spc="10">
                <a:solidFill>
                  <a:srgbClr val="455F51"/>
                </a:solidFill>
                <a:latin typeface="Arial" panose="02020603050405020304" pitchFamily="2"/>
              </a:rPr>
              <a:t>igloos. </a:t>
            </a:r>
          </a:p>
          <a:p>
            <a:pPr marL="548640" marR="0" indent="274320" algn="l">
              <a:lnSpc>
                <a:spcPts val="25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The appropriate denominator in the Percent (%) Recovery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calculation (13.5% recovered materials to demonstrate 90%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access, or 15% recovered materials to demonstrate 100%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access) is the </a:t>
            </a:r>
            <a:r>
              <a:rPr lang="en-US" sz="2000" u="sng" spc="0">
                <a:solidFill>
                  <a:srgbClr val="455F51"/>
                </a:solidFill>
                <a:latin typeface="Arial" panose="02020603050405020304" pitchFamily="2"/>
              </a:rPr>
              <a:t>total</a:t>
            </a: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 tons of inbound materials that cross the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7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scales, not the tons of materials processed. </a:t>
            </a:r>
          </a:p>
        </p:txBody>
      </p:sp>
      <p:sp>
        <p:nvSpPr>
          <p:cNvPr id="497" name="Text Placeholder 496"/>
          <p:cNvSpPr>
            <a:spLocks noGrp="1"/>
          </p:cNvSpPr>
          <p:nvPr>
            <p:ph type="body" idx="10"/>
          </p:nvPr>
        </p:nvSpPr>
        <p:spPr>
          <a:xfrm>
            <a:off x="697865" y="1393190"/>
            <a:ext cx="241427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50">
                <a:solidFill>
                  <a:srgbClr val="000000"/>
                </a:solidFill>
                <a:latin typeface="Gill Sans MT" panose="02020603050405020304" pitchFamily="2"/>
              </a:rPr>
              <a:t>MYTH BUSTERS </a:t>
            </a:r>
          </a:p>
        </p:txBody>
      </p:sp>
      <p:sp>
        <p:nvSpPr>
          <p:cNvPr id="498" name="Text Placeholder 497"/>
          <p:cNvSpPr>
            <a:spLocks noGrp="1"/>
          </p:cNvSpPr>
          <p:nvPr>
            <p:ph type="body" idx="10"/>
          </p:nvPr>
        </p:nvSpPr>
        <p:spPr>
          <a:xfrm>
            <a:off x="661670" y="2106295"/>
            <a:ext cx="560705" cy="2406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2000" b="1" spc="-18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Text Placeholder 500"/>
          <p:cNvSpPr>
            <a:spLocks noGrp="1"/>
          </p:cNvSpPr>
          <p:nvPr>
            <p:ph type="body" idx="10"/>
          </p:nvPr>
        </p:nvSpPr>
        <p:spPr>
          <a:xfrm>
            <a:off x="448310" y="2598420"/>
            <a:ext cx="8242300" cy="38912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457200" marR="0" indent="274320" algn="l">
              <a:lnSpc>
                <a:spcPts val="2300"/>
              </a:lnSpc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Mixed Waste Processing will replace the County-Wide Single </a:t>
            </a:r>
          </a:p>
          <a:p>
            <a:pPr marL="731520" marR="0" indent="0" algn="l">
              <a:lnSpc>
                <a:spcPts val="2400"/>
              </a:lnSpc>
              <a:spcBef>
                <a:spcPts val="5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Stream Recycling Bin Program. </a:t>
            </a:r>
          </a:p>
          <a:p>
            <a:pPr marL="91440" marR="0" indent="0" algn="l">
              <a:lnSpc>
                <a:spcPts val="2300"/>
              </a:lnSpc>
              <a:spcBef>
                <a:spcPts val="1190"/>
              </a:spcBef>
              <a:spcAft>
                <a:spcPts val="0"/>
              </a:spcAft>
            </a:pP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457200" marR="0" indent="274320" algn="l">
              <a:lnSpc>
                <a:spcPts val="2100"/>
              </a:lnSpc>
              <a:spcBef>
                <a:spcPts val="1360"/>
              </a:spcBef>
              <a:spcAft>
                <a:spcPts val="0"/>
              </a:spcAft>
              <a:buFont typeface="Symbol"/>
              <a:buChar char="·"/>
            </a:pPr>
            <a:r>
              <a:rPr lang="en-US" sz="1950" spc="15">
                <a:solidFill>
                  <a:srgbClr val="455F51"/>
                </a:solidFill>
                <a:latin typeface="Arial" panose="02020603050405020304" pitchFamily="2"/>
              </a:rPr>
              <a:t>The bin program is the cornerstone of the District’s OEPA </a:t>
            </a:r>
          </a:p>
          <a:p>
            <a:pPr marL="731520" marR="0" indent="0" algn="l">
              <a:lnSpc>
                <a:spcPts val="24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approved Solid Waste Management Plan. </a:t>
            </a:r>
          </a:p>
          <a:p>
            <a:pPr marL="457200" marR="0" indent="27432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The program continues to grow, is adjustable, is complimentary,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and legitimately demonstrates &gt; 100% compliance with the </a:t>
            </a:r>
          </a:p>
          <a:p>
            <a:pPr marL="731520" marR="0" indent="0" algn="l">
              <a:lnSpc>
                <a:spcPts val="2300"/>
              </a:lnSpc>
              <a:spcBef>
                <a:spcPts val="110"/>
              </a:spcBef>
              <a:spcAft>
                <a:spcPts val="0"/>
              </a:spcAft>
            </a:pPr>
            <a:r>
              <a:rPr lang="en-US" sz="2000" spc="-35">
                <a:solidFill>
                  <a:srgbClr val="455F51"/>
                </a:solidFill>
                <a:latin typeface="Arial" panose="02020603050405020304" pitchFamily="2"/>
              </a:rPr>
              <a:t>OEPA Access Goal. </a:t>
            </a:r>
          </a:p>
          <a:p>
            <a:pPr marL="457200" marR="0" indent="274320" algn="l">
              <a:lnSpc>
                <a:spcPts val="2400"/>
              </a:lnSpc>
              <a:spcBef>
                <a:spcPts val="108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Mixed Waste Processing is a complimentary service, as is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>
                <a:solidFill>
                  <a:srgbClr val="455F51"/>
                </a:solidFill>
                <a:latin typeface="Arial" panose="02020603050405020304" pitchFamily="2"/>
              </a:rPr>
              <a:t>subscription and non-subscription curbside recycling in the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5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SOAP Integrated Solid Waste Management Plan. </a:t>
            </a:r>
          </a:p>
        </p:txBody>
      </p:sp>
      <p:sp>
        <p:nvSpPr>
          <p:cNvPr id="504" name="Text Placeholder 503"/>
          <p:cNvSpPr>
            <a:spLocks noGrp="1"/>
          </p:cNvSpPr>
          <p:nvPr>
            <p:ph type="body" idx="10"/>
          </p:nvPr>
        </p:nvSpPr>
        <p:spPr>
          <a:xfrm>
            <a:off x="697865" y="1393190"/>
            <a:ext cx="241427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50">
                <a:solidFill>
                  <a:srgbClr val="000000"/>
                </a:solidFill>
                <a:latin typeface="Gill Sans MT" panose="02020603050405020304" pitchFamily="2"/>
              </a:rPr>
              <a:t>MYTH BUSTERS </a:t>
            </a:r>
          </a:p>
        </p:txBody>
      </p:sp>
      <p:sp>
        <p:nvSpPr>
          <p:cNvPr id="505" name="Text Placeholder 504"/>
          <p:cNvSpPr>
            <a:spLocks noGrp="1"/>
          </p:cNvSpPr>
          <p:nvPr>
            <p:ph type="body" idx="10"/>
          </p:nvPr>
        </p:nvSpPr>
        <p:spPr>
          <a:xfrm>
            <a:off x="563880" y="2197735"/>
            <a:ext cx="560705" cy="2406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2000" b="1" spc="-18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Text Placeholder 507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09" name="Text Placeholder 50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10" name="Text Placeholder 509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13" name="Text Placeholder 512"/>
          <p:cNvSpPr>
            <a:spLocks noGrp="1"/>
          </p:cNvSpPr>
          <p:nvPr>
            <p:ph type="body" idx="10"/>
          </p:nvPr>
        </p:nvSpPr>
        <p:spPr>
          <a:xfrm>
            <a:off x="697865" y="1393190"/>
            <a:ext cx="241427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50">
                <a:solidFill>
                  <a:srgbClr val="000000"/>
                </a:solidFill>
                <a:latin typeface="Gill Sans MT" panose="02020603050405020304" pitchFamily="2"/>
              </a:rPr>
              <a:t>MYTH BUSTERS </a:t>
            </a:r>
          </a:p>
        </p:txBody>
      </p:sp>
      <p:sp>
        <p:nvSpPr>
          <p:cNvPr id="514" name="Text Placeholder 513"/>
          <p:cNvSpPr>
            <a:spLocks noGrp="1"/>
          </p:cNvSpPr>
          <p:nvPr>
            <p:ph type="body" idx="10"/>
          </p:nvPr>
        </p:nvSpPr>
        <p:spPr>
          <a:xfrm>
            <a:off x="338455" y="2080260"/>
            <a:ext cx="8382000" cy="43332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320040" marR="0" indent="320040" algn="l">
              <a:lnSpc>
                <a:spcPts val="2400"/>
              </a:lnSpc>
              <a:spcBef>
                <a:spcPts val="106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The District controls the rates charged by rubbish haulers in the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10">
                <a:solidFill>
                  <a:srgbClr val="455F51"/>
                </a:solidFill>
                <a:latin typeface="Arial" panose="02020603050405020304" pitchFamily="2"/>
              </a:rPr>
              <a:t>County, e.g. </a:t>
            </a:r>
            <a:r>
              <a:rPr lang="en-US" sz="1950" i="1" spc="10">
                <a:solidFill>
                  <a:srgbClr val="455F51"/>
                </a:solidFill>
                <a:latin typeface="Arial" panose="02020603050405020304" pitchFamily="2"/>
              </a:rPr>
              <a:t>“The District stopped mixed waste processing and </a:t>
            </a:r>
          </a:p>
          <a:p>
            <a:pPr marL="640080" marR="0" indent="0" algn="l">
              <a:lnSpc>
                <a:spcPts val="1900"/>
              </a:lnSpc>
              <a:spcBef>
                <a:spcPts val="455"/>
              </a:spcBef>
              <a:spcAft>
                <a:spcPts val="0"/>
              </a:spcAft>
            </a:pPr>
            <a:r>
              <a:rPr lang="en-US" sz="1950" i="1" spc="20">
                <a:solidFill>
                  <a:srgbClr val="455F51"/>
                </a:solidFill>
                <a:latin typeface="Arial" panose="02020603050405020304" pitchFamily="2"/>
              </a:rPr>
              <a:t>dropped their fees, but my bill hasn’t changed.” </a:t>
            </a:r>
          </a:p>
          <a:p>
            <a:pPr marL="0" marR="0" indent="0" algn="l">
              <a:lnSpc>
                <a:spcPts val="2300"/>
              </a:lnSpc>
              <a:spcBef>
                <a:spcPts val="1215"/>
              </a:spcBef>
              <a:spcAft>
                <a:spcPts val="0"/>
              </a:spcAft>
            </a:pPr>
            <a:r>
              <a:rPr lang="en-US" sz="2000" b="1" spc="-3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320040" marR="0" indent="320040" algn="l">
              <a:lnSpc>
                <a:spcPts val="2500"/>
              </a:lnSpc>
              <a:spcBef>
                <a:spcPts val="99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5">
                <a:solidFill>
                  <a:srgbClr val="455F51"/>
                </a:solidFill>
                <a:latin typeface="Arial" panose="02020603050405020304" pitchFamily="2"/>
              </a:rPr>
              <a:t>The District has reduced tipping fees from $61/ton in January 2015 to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the current $42/ton = a $19/ton reduction (31% reduction). </a:t>
            </a:r>
          </a:p>
          <a:p>
            <a:pPr marL="32004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Several communities bid for sanitation services, and competitive bid </a:t>
            </a:r>
          </a:p>
          <a:p>
            <a:pPr marL="6400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results should demonstrate reductions, i.e. Montville Township; or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existing contracts can recognize a reduction, i.e. Lodi, Brunswick. </a:t>
            </a:r>
          </a:p>
          <a:p>
            <a:pPr marL="32004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>
                <a:solidFill>
                  <a:srgbClr val="455F51"/>
                </a:solidFill>
                <a:latin typeface="Arial" panose="02020603050405020304" pitchFamily="2"/>
              </a:rPr>
              <a:t>In a subscription scenario, the customer is responsible to shop and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45"/>
              </a:spcAft>
            </a:pPr>
            <a:r>
              <a:rPr lang="en-US" sz="2000" spc="-10">
                <a:solidFill>
                  <a:srgbClr val="455F51"/>
                </a:solidFill>
                <a:latin typeface="Arial" panose="02020603050405020304" pitchFamily="2"/>
              </a:rPr>
              <a:t>contract with the recycling and trash hauler directly. 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Text Placeholder 530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32" name="Text Placeholder 531"/>
          <p:cNvSpPr>
            <a:spLocks noGrp="1"/>
          </p:cNvSpPr>
          <p:nvPr>
            <p:ph type="body" idx="10"/>
          </p:nvPr>
        </p:nvSpPr>
        <p:spPr>
          <a:xfrm>
            <a:off x="375920" y="441960"/>
            <a:ext cx="279400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33" name="Text Placeholder 532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34" name="Text Placeholder 533"/>
          <p:cNvSpPr>
            <a:spLocks noGrp="1"/>
          </p:cNvSpPr>
          <p:nvPr>
            <p:ph type="body" idx="10"/>
          </p:nvPr>
        </p:nvSpPr>
        <p:spPr>
          <a:xfrm>
            <a:off x="375920" y="600710"/>
            <a:ext cx="8387080" cy="11607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709295" rIns="0" bIns="0" anchor="t"/>
          <a:lstStyle/>
          <a:p>
            <a:pPr marL="320040" marR="0" indent="0" algn="l">
              <a:lnSpc>
                <a:spcPts val="3200"/>
              </a:lnSpc>
              <a:spcAft>
                <a:spcPts val="295"/>
              </a:spcAft>
            </a:pPr>
            <a:r>
              <a:rPr lang="en-US" sz="2750" spc="-20">
                <a:solidFill>
                  <a:srgbClr val="FFFFFF"/>
                </a:solidFill>
                <a:latin typeface="Gill Sans MT" panose="02020603050405020304" pitchFamily="2"/>
              </a:rPr>
              <a:t>SUM OF ALL PARTS COVERAGE </a:t>
            </a:r>
          </a:p>
        </p:txBody>
      </p:sp>
      <p:sp>
        <p:nvSpPr>
          <p:cNvPr id="537" name="Text Placeholder 536"/>
          <p:cNvSpPr>
            <a:spLocks noGrp="1"/>
          </p:cNvSpPr>
          <p:nvPr>
            <p:ph type="body" idx="10"/>
          </p:nvPr>
        </p:nvSpPr>
        <p:spPr>
          <a:xfrm>
            <a:off x="1203960" y="4383405"/>
            <a:ext cx="1466215" cy="2686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50">
                <a:solidFill>
                  <a:srgbClr val="2A4F1D"/>
                </a:solidFill>
                <a:latin typeface="Gill Sans MT" panose="02020603050405020304" pitchFamily="2"/>
              </a:rPr>
              <a:t>Consortium Bid </a:t>
            </a:r>
          </a:p>
        </p:txBody>
      </p:sp>
      <p:sp>
        <p:nvSpPr>
          <p:cNvPr id="538" name="Text Placeholder 537"/>
          <p:cNvSpPr>
            <a:spLocks noGrp="1"/>
          </p:cNvSpPr>
          <p:nvPr>
            <p:ph type="body" idx="10"/>
          </p:nvPr>
        </p:nvSpPr>
        <p:spPr>
          <a:xfrm>
            <a:off x="1356360" y="3606800"/>
            <a:ext cx="1764665" cy="26733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750" spc="-15">
                <a:solidFill>
                  <a:srgbClr val="2A4F1D"/>
                </a:solidFill>
                <a:latin typeface="Gill Sans MT" panose="02020603050405020304" pitchFamily="2"/>
              </a:rPr>
              <a:t>Curbside Recycling </a:t>
            </a:r>
          </a:p>
        </p:txBody>
      </p:sp>
      <p:sp>
        <p:nvSpPr>
          <p:cNvPr id="539" name="Text Placeholder 538"/>
          <p:cNvSpPr>
            <a:spLocks noGrp="1"/>
          </p:cNvSpPr>
          <p:nvPr>
            <p:ph type="body" idx="10"/>
          </p:nvPr>
        </p:nvSpPr>
        <p:spPr>
          <a:xfrm>
            <a:off x="1454150" y="5368290"/>
            <a:ext cx="1764665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35">
                <a:solidFill>
                  <a:srgbClr val="2A4F1D"/>
                </a:solidFill>
                <a:latin typeface="Gill Sans MT" panose="02020603050405020304" pitchFamily="2"/>
              </a:rPr>
              <a:t>Curbside Recycling </a:t>
            </a:r>
          </a:p>
        </p:txBody>
      </p:sp>
      <p:sp>
        <p:nvSpPr>
          <p:cNvPr id="540" name="Text Placeholder 539"/>
          <p:cNvSpPr>
            <a:spLocks noGrp="1"/>
          </p:cNvSpPr>
          <p:nvPr>
            <p:ph type="body" idx="10"/>
          </p:nvPr>
        </p:nvSpPr>
        <p:spPr>
          <a:xfrm>
            <a:off x="1527175" y="5093970"/>
            <a:ext cx="1609090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5">
                <a:solidFill>
                  <a:srgbClr val="2A4F1D"/>
                </a:solidFill>
                <a:latin typeface="Gill Sans MT" panose="02020603050405020304" pitchFamily="2"/>
              </a:rPr>
              <a:t>Non-Subscription </a:t>
            </a:r>
          </a:p>
        </p:txBody>
      </p:sp>
      <p:sp>
        <p:nvSpPr>
          <p:cNvPr id="541" name="Text Placeholder 540"/>
          <p:cNvSpPr>
            <a:spLocks noGrp="1"/>
          </p:cNvSpPr>
          <p:nvPr>
            <p:ph type="body" idx="10"/>
          </p:nvPr>
        </p:nvSpPr>
        <p:spPr>
          <a:xfrm>
            <a:off x="1670050" y="3326130"/>
            <a:ext cx="1125220" cy="2736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5">
                <a:solidFill>
                  <a:srgbClr val="2A4F1D"/>
                </a:solidFill>
                <a:latin typeface="Gill Sans MT" panose="02020603050405020304" pitchFamily="2"/>
              </a:rPr>
              <a:t>Subscription </a:t>
            </a:r>
          </a:p>
        </p:txBody>
      </p:sp>
      <p:sp>
        <p:nvSpPr>
          <p:cNvPr id="542" name="Text Placeholder 541"/>
          <p:cNvSpPr>
            <a:spLocks noGrp="1"/>
          </p:cNvSpPr>
          <p:nvPr>
            <p:ph type="body" idx="10"/>
          </p:nvPr>
        </p:nvSpPr>
        <p:spPr>
          <a:xfrm>
            <a:off x="2209800" y="2442210"/>
            <a:ext cx="953770" cy="2736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20"/>
              </a:spcAft>
            </a:pPr>
            <a:r>
              <a:rPr lang="en-US" sz="1800" spc="-90">
                <a:solidFill>
                  <a:srgbClr val="000000"/>
                </a:solidFill>
                <a:latin typeface="Gill Sans MT" panose="02020603050405020304" pitchFamily="2"/>
              </a:rPr>
              <a:t>Townships </a:t>
            </a:r>
          </a:p>
        </p:txBody>
      </p:sp>
      <p:sp>
        <p:nvSpPr>
          <p:cNvPr id="543" name="Text Placeholder 542"/>
          <p:cNvSpPr>
            <a:spLocks noGrp="1"/>
          </p:cNvSpPr>
          <p:nvPr>
            <p:ph type="body" idx="10"/>
          </p:nvPr>
        </p:nvSpPr>
        <p:spPr>
          <a:xfrm>
            <a:off x="3852545" y="4161155"/>
            <a:ext cx="153606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45">
                <a:solidFill>
                  <a:srgbClr val="2A4F1D"/>
                </a:solidFill>
                <a:latin typeface="Gill Sans MT" panose="02020603050405020304" pitchFamily="2"/>
              </a:rPr>
              <a:t>Commercial MWP </a:t>
            </a:r>
          </a:p>
        </p:txBody>
      </p:sp>
      <p:sp>
        <p:nvSpPr>
          <p:cNvPr id="544" name="Text Placeholder 543"/>
          <p:cNvSpPr>
            <a:spLocks noGrp="1"/>
          </p:cNvSpPr>
          <p:nvPr>
            <p:ph type="body" idx="10"/>
          </p:nvPr>
        </p:nvSpPr>
        <p:spPr>
          <a:xfrm>
            <a:off x="3910330" y="2813685"/>
            <a:ext cx="1256030" cy="5454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spc="-20">
                <a:solidFill>
                  <a:srgbClr val="000000"/>
                </a:solidFill>
                <a:latin typeface="Gill Sans MT" panose="02020603050405020304" pitchFamily="2"/>
              </a:rPr>
              <a:t>Medina </a:t>
            </a:r>
          </a:p>
          <a:p>
            <a:pPr marL="0" marR="0" indent="0" algn="l">
              <a:lnSpc>
                <a:spcPts val="2100"/>
              </a:lnSpc>
              <a:spcBef>
                <a:spcPts val="55"/>
              </a:spcBef>
              <a:spcAft>
                <a:spcPts val="0"/>
              </a:spcAft>
            </a:pPr>
            <a:r>
              <a:rPr lang="en-US" sz="1750" spc="-40">
                <a:solidFill>
                  <a:srgbClr val="000000"/>
                </a:solidFill>
                <a:latin typeface="Gill Sans MT" panose="02020603050405020304" pitchFamily="2"/>
              </a:rPr>
              <a:t>County SWD </a:t>
            </a:r>
          </a:p>
        </p:txBody>
      </p:sp>
      <p:sp>
        <p:nvSpPr>
          <p:cNvPr id="545" name="Text Placeholder 544"/>
          <p:cNvSpPr>
            <a:spLocks noGrp="1"/>
          </p:cNvSpPr>
          <p:nvPr>
            <p:ph type="body" idx="10"/>
          </p:nvPr>
        </p:nvSpPr>
        <p:spPr>
          <a:xfrm>
            <a:off x="3931920" y="4581525"/>
            <a:ext cx="1280160" cy="2432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55">
                <a:solidFill>
                  <a:srgbClr val="2A4F1D"/>
                </a:solidFill>
                <a:latin typeface="Gill Sans MT" panose="02020603050405020304" pitchFamily="2"/>
              </a:rPr>
              <a:t>Engineered Fuel </a:t>
            </a:r>
          </a:p>
        </p:txBody>
      </p:sp>
      <p:sp>
        <p:nvSpPr>
          <p:cNvPr id="546" name="Text Placeholder 545"/>
          <p:cNvSpPr>
            <a:spLocks noGrp="1"/>
          </p:cNvSpPr>
          <p:nvPr>
            <p:ph type="body" idx="10"/>
          </p:nvPr>
        </p:nvSpPr>
        <p:spPr>
          <a:xfrm>
            <a:off x="4014470" y="3493135"/>
            <a:ext cx="1097280" cy="487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45720" marR="0" indent="-45720" algn="l">
              <a:lnSpc>
                <a:spcPts val="1900"/>
              </a:lnSpc>
              <a:spcAft>
                <a:spcPts val="0"/>
              </a:spcAft>
            </a:pPr>
            <a:r>
              <a:rPr lang="en-US" sz="1600" spc="-20">
                <a:solidFill>
                  <a:srgbClr val="2A4F1D"/>
                </a:solidFill>
                <a:latin typeface="Gill Sans MT" panose="02020603050405020304" pitchFamily="2"/>
              </a:rPr>
              <a:t>Single-Stream Bin Program </a:t>
            </a:r>
          </a:p>
        </p:txBody>
      </p:sp>
      <p:sp>
        <p:nvSpPr>
          <p:cNvPr id="547" name="Text Placeholder 546"/>
          <p:cNvSpPr>
            <a:spLocks noGrp="1"/>
          </p:cNvSpPr>
          <p:nvPr>
            <p:ph type="body" idx="10"/>
          </p:nvPr>
        </p:nvSpPr>
        <p:spPr>
          <a:xfrm>
            <a:off x="4111625" y="4962525"/>
            <a:ext cx="92646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spc="-95">
                <a:solidFill>
                  <a:srgbClr val="2A4F1D"/>
                </a:solidFill>
                <a:latin typeface="Gill Sans MT" panose="02020603050405020304" pitchFamily="2"/>
              </a:rPr>
              <a:t>Yard Waste </a:t>
            </a:r>
          </a:p>
        </p:txBody>
      </p:sp>
      <p:sp>
        <p:nvSpPr>
          <p:cNvPr id="548" name="Text Placeholder 547"/>
          <p:cNvSpPr>
            <a:spLocks noGrp="1"/>
          </p:cNvSpPr>
          <p:nvPr>
            <p:ph type="body" idx="10"/>
          </p:nvPr>
        </p:nvSpPr>
        <p:spPr>
          <a:xfrm>
            <a:off x="4328160" y="5321935"/>
            <a:ext cx="496570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180">
                <a:solidFill>
                  <a:srgbClr val="2A4F1D"/>
                </a:solidFill>
                <a:latin typeface="Gill Sans MT" panose="02020603050405020304" pitchFamily="2"/>
              </a:rPr>
              <a:t>HHW </a:t>
            </a:r>
          </a:p>
        </p:txBody>
      </p:sp>
      <p:sp>
        <p:nvSpPr>
          <p:cNvPr id="549" name="Text Placeholder 548"/>
          <p:cNvSpPr>
            <a:spLocks noGrp="1"/>
          </p:cNvSpPr>
          <p:nvPr>
            <p:ph type="body" idx="10"/>
          </p:nvPr>
        </p:nvSpPr>
        <p:spPr>
          <a:xfrm>
            <a:off x="4307840" y="5685155"/>
            <a:ext cx="50990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spc="80">
                <a:solidFill>
                  <a:srgbClr val="2A4F1D"/>
                </a:solidFill>
                <a:latin typeface="Gill Sans MT" panose="02020603050405020304" pitchFamily="2"/>
              </a:rPr>
              <a:t>TTD </a:t>
            </a:r>
          </a:p>
        </p:txBody>
      </p:sp>
      <p:sp>
        <p:nvSpPr>
          <p:cNvPr id="550" name="Text Placeholder 549"/>
          <p:cNvSpPr>
            <a:spLocks noGrp="1"/>
          </p:cNvSpPr>
          <p:nvPr>
            <p:ph type="body" idx="10"/>
          </p:nvPr>
        </p:nvSpPr>
        <p:spPr>
          <a:xfrm>
            <a:off x="5617210" y="2245995"/>
            <a:ext cx="789940" cy="5359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spc="-45">
                <a:solidFill>
                  <a:srgbClr val="000000"/>
                </a:solidFill>
                <a:latin typeface="Arial" panose="02020603050405020304" pitchFamily="2"/>
              </a:rPr>
              <a:t>Cities, </a:t>
            </a:r>
            <a:r>
              <a:t/>
            </a:r>
            <a:br/>
            <a:r>
              <a:rPr lang="en-US" sz="1800" spc="-45">
                <a:solidFill>
                  <a:srgbClr val="000000"/>
                </a:solidFill>
                <a:latin typeface="Arial" panose="02020603050405020304" pitchFamily="2"/>
              </a:rPr>
              <a:t>Villages </a:t>
            </a:r>
          </a:p>
        </p:txBody>
      </p:sp>
      <p:sp>
        <p:nvSpPr>
          <p:cNvPr id="551" name="Text Placeholder 550"/>
          <p:cNvSpPr>
            <a:spLocks noGrp="1"/>
          </p:cNvSpPr>
          <p:nvPr>
            <p:ph type="body" idx="10"/>
          </p:nvPr>
        </p:nvSpPr>
        <p:spPr>
          <a:xfrm>
            <a:off x="5736590" y="3349625"/>
            <a:ext cx="2291715" cy="2603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70">
                <a:solidFill>
                  <a:srgbClr val="2A4F1D"/>
                </a:solidFill>
                <a:latin typeface="Arial" panose="02020603050405020304" pitchFamily="2"/>
              </a:rPr>
              <a:t>No Curbside Recycling </a:t>
            </a:r>
          </a:p>
        </p:txBody>
      </p:sp>
      <p:sp>
        <p:nvSpPr>
          <p:cNvPr id="552" name="Text Placeholder 551"/>
          <p:cNvSpPr>
            <a:spLocks noGrp="1"/>
          </p:cNvSpPr>
          <p:nvPr>
            <p:ph type="body" idx="10"/>
          </p:nvPr>
        </p:nvSpPr>
        <p:spPr>
          <a:xfrm>
            <a:off x="5843270" y="4888865"/>
            <a:ext cx="2078355" cy="80899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594360" marR="0" indent="-594360" algn="l">
              <a:lnSpc>
                <a:spcPts val="2100"/>
              </a:lnSpc>
              <a:spcAft>
                <a:spcPts val="0"/>
              </a:spcAft>
            </a:pPr>
            <a:r>
              <a:rPr lang="en-US" sz="1800" spc="-50">
                <a:solidFill>
                  <a:srgbClr val="2A4F1D"/>
                </a:solidFill>
                <a:latin typeface="Arial" panose="02020603050405020304" pitchFamily="2"/>
              </a:rPr>
              <a:t>Legitimate Recycling Facilities </a:t>
            </a:r>
          </a:p>
          <a:p>
            <a:pPr marL="0" marR="0" indent="0" algn="ctr">
              <a:lnSpc>
                <a:spcPts val="21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1800" spc="-40">
                <a:solidFill>
                  <a:srgbClr val="2A4F1D"/>
                </a:solidFill>
                <a:latin typeface="Arial" panose="02020603050405020304" pitchFamily="2"/>
              </a:rPr>
              <a:t>(60% Recovery) </a:t>
            </a:r>
          </a:p>
        </p:txBody>
      </p:sp>
      <p:sp>
        <p:nvSpPr>
          <p:cNvPr id="553" name="Text Placeholder 552"/>
          <p:cNvSpPr>
            <a:spLocks noGrp="1"/>
          </p:cNvSpPr>
          <p:nvPr>
            <p:ph type="body" idx="10"/>
          </p:nvPr>
        </p:nvSpPr>
        <p:spPr>
          <a:xfrm>
            <a:off x="6126480" y="4175760"/>
            <a:ext cx="1944370" cy="2584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70">
                <a:solidFill>
                  <a:srgbClr val="2A4F1D"/>
                </a:solidFill>
                <a:latin typeface="Arial" panose="02020603050405020304" pitchFamily="2"/>
              </a:rPr>
              <a:t>Curbside Recycling 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ext Placeholder 59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93" name="Text Placeholder 592"/>
          <p:cNvSpPr>
            <a:spLocks noGrp="1"/>
          </p:cNvSpPr>
          <p:nvPr>
            <p:ph type="body" idx="10"/>
          </p:nvPr>
        </p:nvSpPr>
        <p:spPr>
          <a:xfrm>
            <a:off x="375920" y="441960"/>
            <a:ext cx="279400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94" name="Text Placeholder 593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95" name="Text Placeholder 594"/>
          <p:cNvSpPr>
            <a:spLocks noGrp="1"/>
          </p:cNvSpPr>
          <p:nvPr>
            <p:ph type="body" idx="10"/>
          </p:nvPr>
        </p:nvSpPr>
        <p:spPr>
          <a:xfrm>
            <a:off x="375920" y="600710"/>
            <a:ext cx="8387080" cy="12585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709295" rIns="0" bIns="0" anchor="t"/>
          <a:lstStyle/>
          <a:p>
            <a:pPr marL="320040" marR="0" indent="0" algn="l">
              <a:lnSpc>
                <a:spcPts val="3000"/>
              </a:lnSpc>
              <a:spcAft>
                <a:spcPts val="1295"/>
              </a:spcAft>
            </a:pPr>
            <a:r>
              <a:rPr lang="en-US" sz="2750" spc="0">
                <a:solidFill>
                  <a:srgbClr val="FFFFFF"/>
                </a:solidFill>
                <a:latin typeface="Gill Sans MT" panose="02020603050405020304" pitchFamily="2"/>
              </a:rPr>
              <a:t>QUESTIONS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/>
          <p:cNvSpPr>
            <a:spLocks noGrp="1"/>
          </p:cNvSpPr>
          <p:nvPr>
            <p:ph type="body" idx="10"/>
          </p:nvPr>
        </p:nvSpPr>
        <p:spPr>
          <a:xfrm>
            <a:off x="1481455" y="5102225"/>
            <a:ext cx="542290" cy="286385"/>
          </a:xfrm>
          <a:prstGeom prst="rect">
            <a:avLst/>
          </a:prstGeom>
          <a:solidFill>
            <a:srgbClr val="FFFFFF"/>
          </a:solidFill>
          <a:ln w="15240" cmpd="sng">
            <a:solidFill>
              <a:srgbClr val="0988B0"/>
            </a:solidFill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idx="10"/>
          </p:nvPr>
        </p:nvSpPr>
        <p:spPr>
          <a:xfrm>
            <a:off x="5952490" y="3672840"/>
            <a:ext cx="1442085" cy="35052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228600" marR="0" indent="-182880" algn="l">
              <a:lnSpc>
                <a:spcPts val="1200"/>
              </a:lnSpc>
              <a:spcAft>
                <a:spcPts val="70"/>
              </a:spcAft>
            </a:pPr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2017: Removal of former MWP equipment. </a:t>
            </a:r>
          </a:p>
        </p:txBody>
      </p:sp>
      <p:sp>
        <p:nvSpPr>
          <p:cNvPr id="54" name="Text Placeholder 53"/>
          <p:cNvSpPr>
            <a:spLocks noGrp="1"/>
          </p:cNvSpPr>
          <p:nvPr>
            <p:ph type="body" idx="10"/>
          </p:nvPr>
        </p:nvSpPr>
        <p:spPr>
          <a:xfrm>
            <a:off x="4001770" y="3749040"/>
            <a:ext cx="1765300" cy="50609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6510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2009: Contract renewal 3 mth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(July-Sept); Contract renewal 3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mth (Sept-Jan 2010) </a:t>
            </a:r>
          </a:p>
        </p:txBody>
      </p:sp>
      <p:sp>
        <p:nvSpPr>
          <p:cNvPr id="55" name="Text Placeholder 54"/>
          <p:cNvSpPr>
            <a:spLocks noGrp="1"/>
          </p:cNvSpPr>
          <p:nvPr>
            <p:ph type="body" idx="10"/>
          </p:nvPr>
        </p:nvSpPr>
        <p:spPr>
          <a:xfrm>
            <a:off x="1234440" y="1312545"/>
            <a:ext cx="6699250" cy="4051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3100"/>
              </a:lnSpc>
              <a:spcAft>
                <a:spcPts val="0"/>
              </a:spcAft>
            </a:pPr>
            <a:r>
              <a:rPr lang="en-US" sz="2750" spc="-85">
                <a:solidFill>
                  <a:srgbClr val="000000"/>
                </a:solidFill>
                <a:latin typeface="Gill Sans MT" panose="02020603050405020304" pitchFamily="2"/>
              </a:rPr>
              <a:t>MEDINA SOLID WASTE DISTRICT TIMELINE </a:t>
            </a:r>
          </a:p>
        </p:txBody>
      </p:sp>
      <p:sp>
        <p:nvSpPr>
          <p:cNvPr id="56" name="Text Placeholder 55"/>
          <p:cNvSpPr>
            <a:spLocks noGrp="1"/>
          </p:cNvSpPr>
          <p:nvPr>
            <p:ph type="body" idx="10"/>
          </p:nvPr>
        </p:nvSpPr>
        <p:spPr>
          <a:xfrm>
            <a:off x="1746250" y="1760220"/>
            <a:ext cx="1356360" cy="6292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9525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1998: Fines begin to be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composted in Class I;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Out of District Blue Bags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Processed </a:t>
            </a:r>
          </a:p>
        </p:txBody>
      </p:sp>
      <p:sp>
        <p:nvSpPr>
          <p:cNvPr id="57" name="Text Placeholder 56"/>
          <p:cNvSpPr>
            <a:spLocks noGrp="1"/>
          </p:cNvSpPr>
          <p:nvPr>
            <p:ph type="body" idx="10"/>
          </p:nvPr>
        </p:nvSpPr>
        <p:spPr>
          <a:xfrm>
            <a:off x="2441575" y="2435225"/>
            <a:ext cx="1752600" cy="66484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26035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2002: Refinanced 1st debt.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2nd debt included Pellet Room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Addition ($1.5 Million) and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equipment </a:t>
            </a:r>
          </a:p>
        </p:txBody>
      </p:sp>
      <p:sp>
        <p:nvSpPr>
          <p:cNvPr id="58" name="Text Placeholder 57"/>
          <p:cNvSpPr>
            <a:spLocks noGrp="1"/>
          </p:cNvSpPr>
          <p:nvPr>
            <p:ph type="body" idx="10"/>
          </p:nvPr>
        </p:nvSpPr>
        <p:spPr>
          <a:xfrm>
            <a:off x="216535" y="4282440"/>
            <a:ext cx="1731010" cy="66421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7780" rIns="0" bIns="0" anchor="t"/>
          <a:lstStyle/>
          <a:p>
            <a:pPr marL="0" marR="0" indent="0" algn="ctr">
              <a:lnSpc>
                <a:spcPts val="1200"/>
              </a:lnSpc>
              <a:spcAft>
                <a:spcPts val="70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1992: Start of Mixed Waste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Processing ($8.3 Million for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facility (no land costs) OWDA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Loan); 3 year MWP contract 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idx="10"/>
          </p:nvPr>
        </p:nvSpPr>
        <p:spPr>
          <a:xfrm>
            <a:off x="365760" y="5099050"/>
            <a:ext cx="539750" cy="289560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140">
                <a:solidFill>
                  <a:srgbClr val="404040"/>
                </a:solidFill>
                <a:latin typeface="Gill Sans MT" panose="02020603050405020304" pitchFamily="2"/>
              </a:rPr>
              <a:t>1990 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idx="10"/>
          </p:nvPr>
        </p:nvSpPr>
        <p:spPr>
          <a:xfrm>
            <a:off x="2599690" y="5102225"/>
            <a:ext cx="539750" cy="286385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2700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95">
                <a:solidFill>
                  <a:srgbClr val="404040"/>
                </a:solidFill>
                <a:latin typeface="Gill Sans MT" panose="02020603050405020304" pitchFamily="2"/>
              </a:rPr>
              <a:t>2000 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0"/>
          </p:nvPr>
        </p:nvSpPr>
        <p:spPr>
          <a:xfrm>
            <a:off x="1506855" y="5126990"/>
            <a:ext cx="5156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60">
                <a:solidFill>
                  <a:srgbClr val="404040"/>
                </a:solidFill>
                <a:latin typeface="Gill Sans MT" panose="02020603050405020304" pitchFamily="2"/>
              </a:rPr>
              <a:t>1995 </a:t>
            </a:r>
          </a:p>
        </p:txBody>
      </p:sp>
      <p:sp>
        <p:nvSpPr>
          <p:cNvPr id="62" name="Text Placeholder 61"/>
          <p:cNvSpPr>
            <a:spLocks noGrp="1"/>
          </p:cNvSpPr>
          <p:nvPr>
            <p:ph type="body" idx="10"/>
          </p:nvPr>
        </p:nvSpPr>
        <p:spPr>
          <a:xfrm>
            <a:off x="1167130" y="3455035"/>
            <a:ext cx="1645920" cy="1689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300"/>
              </a:lnSpc>
              <a:spcAft>
                <a:spcPts val="0"/>
              </a:spcAft>
            </a:pPr>
            <a:r>
              <a:rPr lang="en-US" sz="1100" spc="-55">
                <a:solidFill>
                  <a:srgbClr val="404040"/>
                </a:solidFill>
                <a:latin typeface="Gill Sans MT" panose="02020603050405020304" pitchFamily="2"/>
              </a:rPr>
              <a:t>1996: Mixed Waste Processing </a:t>
            </a:r>
          </a:p>
        </p:txBody>
      </p:sp>
      <p:sp>
        <p:nvSpPr>
          <p:cNvPr id="63" name="Text Placeholder 62"/>
          <p:cNvSpPr>
            <a:spLocks noGrp="1"/>
          </p:cNvSpPr>
          <p:nvPr>
            <p:ph type="body" idx="10"/>
          </p:nvPr>
        </p:nvSpPr>
        <p:spPr>
          <a:xfrm>
            <a:off x="1289050" y="3623945"/>
            <a:ext cx="1377950" cy="15557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>
                <a:solidFill>
                  <a:srgbClr val="404040"/>
                </a:solidFill>
                <a:latin typeface="Gill Sans MT" panose="02020603050405020304" pitchFamily="2"/>
              </a:rPr>
              <a:t>Contract renewal 3 years </a:t>
            </a:r>
          </a:p>
        </p:txBody>
      </p:sp>
      <p:sp>
        <p:nvSpPr>
          <p:cNvPr id="64" name="Text Placeholder 63"/>
          <p:cNvSpPr>
            <a:spLocks noGrp="1"/>
          </p:cNvSpPr>
          <p:nvPr>
            <p:ph type="body" idx="10"/>
          </p:nvPr>
        </p:nvSpPr>
        <p:spPr>
          <a:xfrm>
            <a:off x="1566545" y="3917950"/>
            <a:ext cx="1283335" cy="1631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60">
                <a:solidFill>
                  <a:srgbClr val="404040"/>
                </a:solidFill>
                <a:latin typeface="Gill Sans MT" panose="02020603050405020304" pitchFamily="2"/>
              </a:rPr>
              <a:t>1997: March: Class I PTI </a:t>
            </a:r>
          </a:p>
        </p:txBody>
      </p:sp>
      <p:sp>
        <p:nvSpPr>
          <p:cNvPr id="65" name="Text Placeholder 64"/>
          <p:cNvSpPr>
            <a:spLocks noGrp="1"/>
          </p:cNvSpPr>
          <p:nvPr>
            <p:ph type="body" idx="10"/>
          </p:nvPr>
        </p:nvSpPr>
        <p:spPr>
          <a:xfrm>
            <a:off x="1944370" y="4081145"/>
            <a:ext cx="506095" cy="1587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80">
                <a:solidFill>
                  <a:srgbClr val="404040"/>
                </a:solidFill>
                <a:latin typeface="Gill Sans MT" panose="02020603050405020304" pitchFamily="2"/>
              </a:rPr>
              <a:t>approved 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idx="10"/>
          </p:nvPr>
        </p:nvSpPr>
        <p:spPr>
          <a:xfrm>
            <a:off x="548640" y="5544185"/>
            <a:ext cx="1515110" cy="50609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6510" rIns="0" bIns="0" anchor="t"/>
          <a:lstStyle/>
          <a:p>
            <a:pPr marL="0" marR="0" indent="0" algn="ctr">
              <a:lnSpc>
                <a:spcPts val="1200"/>
              </a:lnSpc>
              <a:spcAft>
                <a:spcPts val="25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1993: July: Mixed Waste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Processing Ribbon Cutting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Ceremony </a:t>
            </a:r>
          </a:p>
        </p:txBody>
      </p:sp>
      <p:sp>
        <p:nvSpPr>
          <p:cNvPr id="67" name="Text Placeholder 66"/>
          <p:cNvSpPr>
            <a:spLocks noGrp="1"/>
          </p:cNvSpPr>
          <p:nvPr>
            <p:ph type="body" idx="10"/>
          </p:nvPr>
        </p:nvSpPr>
        <p:spPr>
          <a:xfrm>
            <a:off x="4910455" y="2825750"/>
            <a:ext cx="1737360" cy="50546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4605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2013: Last engineered fuel test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conducted, no long term end </a:t>
            </a:r>
            <a:r>
              <a:t/>
            </a:r>
            <a:br/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user presented to District </a:t>
            </a:r>
          </a:p>
        </p:txBody>
      </p:sp>
      <p:sp>
        <p:nvSpPr>
          <p:cNvPr id="68" name="Text Placeholder 67"/>
          <p:cNvSpPr>
            <a:spLocks noGrp="1"/>
          </p:cNvSpPr>
          <p:nvPr>
            <p:ph type="body" idx="10"/>
          </p:nvPr>
        </p:nvSpPr>
        <p:spPr>
          <a:xfrm>
            <a:off x="6912610" y="2359025"/>
            <a:ext cx="1755775" cy="51498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20955" rIns="0" bIns="0" anchor="t"/>
          <a:lstStyle/>
          <a:p>
            <a:pPr marL="594360" marR="0" indent="-548640" algn="l">
              <a:lnSpc>
                <a:spcPts val="1200"/>
              </a:lnSpc>
              <a:spcAft>
                <a:spcPts val="0"/>
              </a:spcAft>
            </a:pPr>
            <a:r>
              <a:rPr lang="en-US" sz="1100" spc="-25">
                <a:solidFill>
                  <a:srgbClr val="404040"/>
                </a:solidFill>
                <a:latin typeface="Gill Sans MT" panose="02020603050405020304" pitchFamily="2"/>
              </a:rPr>
              <a:t>2022: March: Final Plan Update Approval; </a:t>
            </a:r>
          </a:p>
          <a:p>
            <a:pPr marL="0" marR="0" indent="0" algn="ctr">
              <a:lnSpc>
                <a:spcPts val="1200"/>
              </a:lnSpc>
              <a:spcBef>
                <a:spcPts val="0"/>
              </a:spcBef>
              <a:spcAft>
                <a:spcPts val="70"/>
              </a:spcAft>
            </a:pPr>
            <a:r>
              <a:rPr lang="en-US" sz="1100" spc="-25">
                <a:solidFill>
                  <a:srgbClr val="404040"/>
                </a:solidFill>
                <a:latin typeface="Gill Sans MT" panose="02020603050405020304" pitchFamily="2"/>
              </a:rPr>
              <a:t>Payoff Second Debt </a:t>
            </a:r>
          </a:p>
        </p:txBody>
      </p:sp>
      <p:sp>
        <p:nvSpPr>
          <p:cNvPr id="69" name="Text Placeholder 68"/>
          <p:cNvSpPr>
            <a:spLocks noGrp="1"/>
          </p:cNvSpPr>
          <p:nvPr>
            <p:ph type="body" idx="10"/>
          </p:nvPr>
        </p:nvSpPr>
        <p:spPr>
          <a:xfrm>
            <a:off x="8192770" y="5099050"/>
            <a:ext cx="539750" cy="289560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95">
                <a:solidFill>
                  <a:srgbClr val="404040"/>
                </a:solidFill>
                <a:latin typeface="Gill Sans MT" panose="02020603050405020304" pitchFamily="2"/>
              </a:rPr>
              <a:t>2025 </a:t>
            </a:r>
          </a:p>
        </p:txBody>
      </p:sp>
      <p:sp>
        <p:nvSpPr>
          <p:cNvPr id="70" name="Text Placeholder 69"/>
          <p:cNvSpPr>
            <a:spLocks noGrp="1"/>
          </p:cNvSpPr>
          <p:nvPr>
            <p:ph type="body" idx="10"/>
          </p:nvPr>
        </p:nvSpPr>
        <p:spPr>
          <a:xfrm>
            <a:off x="3773170" y="5126990"/>
            <a:ext cx="4267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55">
                <a:solidFill>
                  <a:srgbClr val="404040"/>
                </a:solidFill>
                <a:latin typeface="Gill Sans MT" panose="02020603050405020304" pitchFamily="2"/>
              </a:rPr>
              <a:t>2005 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idx="10"/>
          </p:nvPr>
        </p:nvSpPr>
        <p:spPr>
          <a:xfrm>
            <a:off x="3862070" y="5558155"/>
            <a:ext cx="1597025" cy="4737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8890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5">
                <a:solidFill>
                  <a:srgbClr val="404040"/>
                </a:solidFill>
                <a:latin typeface="Gill Sans MT" panose="02020603050405020304" pitchFamily="2"/>
              </a:rPr>
              <a:t>2008: Engineered Fuel testing </a:t>
            </a:r>
            <a:r>
              <a:t/>
            </a:r>
            <a:br/>
            <a:r>
              <a:rPr lang="en-US" sz="1100" spc="-35">
                <a:solidFill>
                  <a:srgbClr val="404040"/>
                </a:solidFill>
                <a:latin typeface="Gill Sans MT" panose="02020603050405020304" pitchFamily="2"/>
              </a:rPr>
              <a:t>began; Norton Environmental </a:t>
            </a:r>
            <a:r>
              <a:t/>
            </a:r>
            <a:br/>
            <a:r>
              <a:rPr lang="en-US" sz="1100" spc="-35">
                <a:solidFill>
                  <a:srgbClr val="404040"/>
                </a:solidFill>
                <a:latin typeface="Gill Sans MT" panose="02020603050405020304" pitchFamily="2"/>
              </a:rPr>
              <a:t>becomes Envision Waste </a:t>
            </a:r>
          </a:p>
        </p:txBody>
      </p:sp>
      <p:sp>
        <p:nvSpPr>
          <p:cNvPr id="72" name="Text Placeholder 71"/>
          <p:cNvSpPr>
            <a:spLocks noGrp="1"/>
          </p:cNvSpPr>
          <p:nvPr>
            <p:ph type="body" idx="10"/>
          </p:nvPr>
        </p:nvSpPr>
        <p:spPr>
          <a:xfrm>
            <a:off x="4892040" y="5126990"/>
            <a:ext cx="43307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45">
                <a:solidFill>
                  <a:srgbClr val="404040"/>
                </a:solidFill>
                <a:latin typeface="Gill Sans MT" panose="02020603050405020304" pitchFamily="2"/>
              </a:rPr>
              <a:t>2010 </a:t>
            </a:r>
          </a:p>
        </p:txBody>
      </p:sp>
      <p:sp>
        <p:nvSpPr>
          <p:cNvPr id="73" name="Text Placeholder 72"/>
          <p:cNvSpPr>
            <a:spLocks noGrp="1"/>
          </p:cNvSpPr>
          <p:nvPr>
            <p:ph type="body" idx="10"/>
          </p:nvPr>
        </p:nvSpPr>
        <p:spPr>
          <a:xfrm>
            <a:off x="5184775" y="6031865"/>
            <a:ext cx="1645920" cy="6159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2014: January: Mixed Waste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Processing Closes (paid off 1st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debt) and TAC </a:t>
            </a:r>
            <a:r>
              <a:t/>
            </a:r>
            <a:br/>
            <a:r>
              <a:rPr lang="en-US" sz="1100" spc="-30">
                <a:solidFill>
                  <a:srgbClr val="404040"/>
                </a:solidFill>
                <a:latin typeface="Gill Sans MT" panose="02020603050405020304" pitchFamily="2"/>
              </a:rPr>
              <a:t>recommendation </a:t>
            </a:r>
          </a:p>
        </p:txBody>
      </p:sp>
      <p:sp>
        <p:nvSpPr>
          <p:cNvPr id="74" name="Text Placeholder 73"/>
          <p:cNvSpPr>
            <a:spLocks noGrp="1"/>
          </p:cNvSpPr>
          <p:nvPr>
            <p:ph type="body" idx="10"/>
          </p:nvPr>
        </p:nvSpPr>
        <p:spPr>
          <a:xfrm>
            <a:off x="6010910" y="5126990"/>
            <a:ext cx="4267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55">
                <a:solidFill>
                  <a:srgbClr val="404040"/>
                </a:solidFill>
                <a:latin typeface="Gill Sans MT" panose="02020603050405020304" pitchFamily="2"/>
              </a:rPr>
              <a:t>2015 </a:t>
            </a:r>
          </a:p>
        </p:txBody>
      </p:sp>
      <p:sp>
        <p:nvSpPr>
          <p:cNvPr id="75" name="Text Placeholder 74"/>
          <p:cNvSpPr>
            <a:spLocks noGrp="1"/>
          </p:cNvSpPr>
          <p:nvPr>
            <p:ph type="body" idx="10"/>
          </p:nvPr>
        </p:nvSpPr>
        <p:spPr>
          <a:xfrm>
            <a:off x="6477000" y="5558155"/>
            <a:ext cx="1286510" cy="3244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0160" rIns="0" bIns="0" anchor="t"/>
          <a:lstStyle/>
          <a:p>
            <a:pPr marL="457200" marR="0" indent="-457200" algn="l">
              <a:lnSpc>
                <a:spcPts val="1200"/>
              </a:lnSpc>
              <a:spcAft>
                <a:spcPts val="0"/>
              </a:spcAft>
            </a:pPr>
            <a:r>
              <a:rPr lang="en-US" sz="1100" spc="-20">
                <a:solidFill>
                  <a:srgbClr val="404040"/>
                </a:solidFill>
                <a:latin typeface="Gill Sans MT" panose="02020603050405020304" pitchFamily="2"/>
              </a:rPr>
              <a:t>2019: Start of New Plan Update </a:t>
            </a:r>
          </a:p>
        </p:txBody>
      </p:sp>
      <p:sp>
        <p:nvSpPr>
          <p:cNvPr id="76" name="Text Placeholder 75"/>
          <p:cNvSpPr>
            <a:spLocks noGrp="1"/>
          </p:cNvSpPr>
          <p:nvPr>
            <p:ph type="body" idx="10"/>
          </p:nvPr>
        </p:nvSpPr>
        <p:spPr>
          <a:xfrm>
            <a:off x="7129145" y="5126990"/>
            <a:ext cx="43307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45">
                <a:solidFill>
                  <a:srgbClr val="404040"/>
                </a:solidFill>
                <a:latin typeface="Gill Sans MT" panose="02020603050405020304" pitchFamily="2"/>
              </a:rPr>
              <a:t>2020 </a:t>
            </a:r>
          </a:p>
        </p:txBody>
      </p:sp>
      <p:sp>
        <p:nvSpPr>
          <p:cNvPr id="77" name="Text Placeholder 76"/>
          <p:cNvSpPr>
            <a:spLocks noGrp="1"/>
          </p:cNvSpPr>
          <p:nvPr>
            <p:ph type="body" idx="10"/>
          </p:nvPr>
        </p:nvSpPr>
        <p:spPr>
          <a:xfrm>
            <a:off x="5507990" y="4298950"/>
            <a:ext cx="1435100" cy="1695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>
                <a:solidFill>
                  <a:srgbClr val="404040"/>
                </a:solidFill>
                <a:latin typeface="Gill Sans MT" panose="02020603050405020304" pitchFamily="2"/>
              </a:rPr>
              <a:t>2015: August: Countywide </a:t>
            </a:r>
          </a:p>
        </p:txBody>
      </p:sp>
      <p:sp>
        <p:nvSpPr>
          <p:cNvPr id="78" name="Text Placeholder 77"/>
          <p:cNvSpPr>
            <a:spLocks noGrp="1"/>
          </p:cNvSpPr>
          <p:nvPr>
            <p:ph type="body" idx="10"/>
          </p:nvPr>
        </p:nvSpPr>
        <p:spPr>
          <a:xfrm>
            <a:off x="5410200" y="4468495"/>
            <a:ext cx="1637030" cy="15557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>
                <a:solidFill>
                  <a:srgbClr val="404040"/>
                </a:solidFill>
                <a:latin typeface="Gill Sans MT" panose="02020603050405020304" pitchFamily="2"/>
              </a:rPr>
              <a:t>Single Stream Recycling Drop-</a:t>
            </a: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79" name="Text Placeholder 78"/>
          <p:cNvSpPr>
            <a:spLocks noGrp="1"/>
          </p:cNvSpPr>
          <p:nvPr>
            <p:ph type="body" idx="10"/>
          </p:nvPr>
        </p:nvSpPr>
        <p:spPr>
          <a:xfrm>
            <a:off x="5681345" y="4624070"/>
            <a:ext cx="1088390" cy="15240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50">
                <a:solidFill>
                  <a:srgbClr val="404040"/>
                </a:solidFill>
                <a:latin typeface="Gill Sans MT" panose="02020603050405020304" pitchFamily="2"/>
              </a:rPr>
              <a:t>Off Program Begins; </a:t>
            </a:r>
          </a:p>
        </p:txBody>
      </p:sp>
      <p:sp>
        <p:nvSpPr>
          <p:cNvPr id="80" name="Text Placeholder 79"/>
          <p:cNvSpPr>
            <a:spLocks noGrp="1"/>
          </p:cNvSpPr>
          <p:nvPr>
            <p:ph type="body" idx="10"/>
          </p:nvPr>
        </p:nvSpPr>
        <p:spPr>
          <a:xfrm>
            <a:off x="5440680" y="4776470"/>
            <a:ext cx="1569720" cy="1549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>
                <a:solidFill>
                  <a:srgbClr val="404040"/>
                </a:solidFill>
                <a:latin typeface="Gill Sans MT" panose="02020603050405020304" pitchFamily="2"/>
              </a:rPr>
              <a:t>Curent Plan Update approval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 Placeholder 84"/>
          <p:cNvSpPr>
            <a:spLocks noGrp="1"/>
          </p:cNvSpPr>
          <p:nvPr>
            <p:ph type="body" idx="10"/>
          </p:nvPr>
        </p:nvSpPr>
        <p:spPr>
          <a:xfrm>
            <a:off x="835025" y="1236345"/>
            <a:ext cx="6772910" cy="4051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0">
                <a:solidFill>
                  <a:srgbClr val="000000"/>
                </a:solidFill>
                <a:latin typeface="Gill Sans MT" panose="02020603050405020304" pitchFamily="2"/>
              </a:rPr>
              <a:t>MEDINA SWD RECYCLING PERFORMANCE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 Placeholder 89"/>
          <p:cNvSpPr>
            <a:spLocks noGrp="1"/>
          </p:cNvSpPr>
          <p:nvPr>
            <p:ph type="body" idx="10"/>
          </p:nvPr>
        </p:nvSpPr>
        <p:spPr>
          <a:xfrm>
            <a:off x="2066290" y="1981200"/>
            <a:ext cx="411480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1" name="Text Placeholder 90"/>
          <p:cNvSpPr>
            <a:spLocks noGrp="1"/>
          </p:cNvSpPr>
          <p:nvPr>
            <p:ph type="body" idx="10"/>
          </p:nvPr>
        </p:nvSpPr>
        <p:spPr>
          <a:xfrm>
            <a:off x="3173095" y="1981200"/>
            <a:ext cx="4889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2" name="Text Placeholder 91"/>
          <p:cNvSpPr>
            <a:spLocks noGrp="1"/>
          </p:cNvSpPr>
          <p:nvPr>
            <p:ph type="body" idx="10"/>
          </p:nvPr>
        </p:nvSpPr>
        <p:spPr>
          <a:xfrm>
            <a:off x="3538855" y="1981200"/>
            <a:ext cx="4889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3" name="Text Placeholder 92"/>
          <p:cNvSpPr>
            <a:spLocks noGrp="1"/>
          </p:cNvSpPr>
          <p:nvPr>
            <p:ph type="body" idx="10"/>
          </p:nvPr>
        </p:nvSpPr>
        <p:spPr>
          <a:xfrm>
            <a:off x="2804160" y="1987550"/>
            <a:ext cx="45720" cy="6350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4" name="Text Placeholder 93"/>
          <p:cNvSpPr>
            <a:spLocks noGrp="1"/>
          </p:cNvSpPr>
          <p:nvPr>
            <p:ph type="body" idx="10"/>
          </p:nvPr>
        </p:nvSpPr>
        <p:spPr>
          <a:xfrm>
            <a:off x="3593465" y="2069465"/>
            <a:ext cx="204470" cy="7302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5" name="Text Placeholder 94"/>
          <p:cNvSpPr>
            <a:spLocks noGrp="1"/>
          </p:cNvSpPr>
          <p:nvPr>
            <p:ph type="body" idx="10"/>
          </p:nvPr>
        </p:nvSpPr>
        <p:spPr>
          <a:xfrm>
            <a:off x="1426210" y="963295"/>
            <a:ext cx="6303645" cy="682625"/>
          </a:xfrm>
          <a:prstGeom prst="rect">
            <a:avLst/>
          </a:prstGeom>
          <a:solidFill>
            <a:srgbClr val="4A9A38"/>
          </a:solidFill>
          <a:ln w="0" cmpd="sng">
            <a:noFill/>
            <a:prstDash val="solid"/>
          </a:ln>
        </p:spPr>
        <p:txBody>
          <a:bodyPr vert="horz" lIns="0" tIns="0" rIns="0" bIns="0" anchor="t">
            <a:normAutofit fontScale="85000"/>
          </a:bodyPr>
          <a:lstStyle/>
          <a:p>
            <a:pPr marL="0" marR="0" indent="0" algn="l">
              <a:lnSpc>
                <a:spcPts val="2600"/>
              </a:lnSpc>
              <a:spcAft>
                <a:spcPts val="0"/>
              </a:spcAft>
            </a:pPr>
            <a:r>
              <a:rPr lang="en-US" sz="2700" b="1" spc="45">
                <a:solidFill>
                  <a:srgbClr val="000000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0" marR="0" indent="0" algn="ctr">
              <a:lnSpc>
                <a:spcPts val="2600"/>
              </a:lnSpc>
              <a:spcBef>
                <a:spcPts val="175"/>
              </a:spcBef>
              <a:spcAft>
                <a:spcPts val="0"/>
              </a:spcAft>
            </a:pPr>
            <a:r>
              <a:rPr lang="en-US" sz="2700" b="1" spc="35">
                <a:solidFill>
                  <a:srgbClr val="000000"/>
                </a:solidFill>
                <a:latin typeface="Gill Sans MT" panose="02020603050405020304" pitchFamily="2"/>
              </a:rPr>
              <a:t>INFRASTRUCTURE </a:t>
            </a:r>
          </a:p>
        </p:txBody>
      </p:sp>
      <p:sp>
        <p:nvSpPr>
          <p:cNvPr id="96" name="Text Placeholder 95"/>
          <p:cNvSpPr>
            <a:spLocks noGrp="1"/>
          </p:cNvSpPr>
          <p:nvPr>
            <p:ph type="body" idx="10"/>
          </p:nvPr>
        </p:nvSpPr>
        <p:spPr>
          <a:xfrm>
            <a:off x="6132830" y="1896110"/>
            <a:ext cx="926465" cy="252730"/>
          </a:xfrm>
          <a:prstGeom prst="rect">
            <a:avLst/>
          </a:prstGeom>
          <a:solidFill>
            <a:srgbClr val="D2FAC1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7" name="Text Placeholder 96"/>
          <p:cNvSpPr>
            <a:spLocks noGrp="1"/>
          </p:cNvSpPr>
          <p:nvPr>
            <p:ph type="body" idx="10"/>
          </p:nvPr>
        </p:nvSpPr>
        <p:spPr>
          <a:xfrm>
            <a:off x="6126480" y="2459990"/>
            <a:ext cx="389890" cy="13081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8" name="Text Placeholder 97"/>
          <p:cNvSpPr>
            <a:spLocks noGrp="1"/>
          </p:cNvSpPr>
          <p:nvPr>
            <p:ph type="body" idx="10"/>
          </p:nvPr>
        </p:nvSpPr>
        <p:spPr>
          <a:xfrm>
            <a:off x="2142490" y="3825240"/>
            <a:ext cx="36830" cy="7302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9" name="Text Placeholder 98"/>
          <p:cNvSpPr>
            <a:spLocks noGrp="1"/>
          </p:cNvSpPr>
          <p:nvPr>
            <p:ph type="body" idx="10"/>
          </p:nvPr>
        </p:nvSpPr>
        <p:spPr>
          <a:xfrm>
            <a:off x="4264025" y="2520950"/>
            <a:ext cx="441960" cy="5778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0" name="Text Placeholder 99"/>
          <p:cNvSpPr>
            <a:spLocks noGrp="1"/>
          </p:cNvSpPr>
          <p:nvPr>
            <p:ph type="body" idx="10"/>
          </p:nvPr>
        </p:nvSpPr>
        <p:spPr>
          <a:xfrm>
            <a:off x="3322320" y="3383280"/>
            <a:ext cx="575945" cy="11874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1" name="Text Placeholder 100"/>
          <p:cNvSpPr>
            <a:spLocks noGrp="1"/>
          </p:cNvSpPr>
          <p:nvPr>
            <p:ph type="body" idx="10"/>
          </p:nvPr>
        </p:nvSpPr>
        <p:spPr>
          <a:xfrm>
            <a:off x="6815455" y="4940935"/>
            <a:ext cx="167640" cy="6413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2" name="Text Placeholder 101"/>
          <p:cNvSpPr>
            <a:spLocks noGrp="1"/>
          </p:cNvSpPr>
          <p:nvPr>
            <p:ph type="body" idx="10"/>
          </p:nvPr>
        </p:nvSpPr>
        <p:spPr>
          <a:xfrm>
            <a:off x="3346450" y="4279265"/>
            <a:ext cx="378460" cy="1282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3" name="Text Placeholder 102"/>
          <p:cNvSpPr>
            <a:spLocks noGrp="1"/>
          </p:cNvSpPr>
          <p:nvPr>
            <p:ph type="body" idx="10"/>
          </p:nvPr>
        </p:nvSpPr>
        <p:spPr>
          <a:xfrm>
            <a:off x="3270250" y="5102225"/>
            <a:ext cx="478790" cy="16764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4" name="Text Placeholder 103"/>
          <p:cNvSpPr>
            <a:spLocks noGrp="1"/>
          </p:cNvSpPr>
          <p:nvPr>
            <p:ph type="body" idx="10"/>
          </p:nvPr>
        </p:nvSpPr>
        <p:spPr>
          <a:xfrm>
            <a:off x="2060575" y="2298065"/>
            <a:ext cx="2172970" cy="62166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5" name="Text Placeholder 104"/>
          <p:cNvSpPr>
            <a:spLocks noGrp="1"/>
          </p:cNvSpPr>
          <p:nvPr>
            <p:ph type="body" idx="10"/>
          </p:nvPr>
        </p:nvSpPr>
        <p:spPr>
          <a:xfrm>
            <a:off x="2407920" y="4178935"/>
            <a:ext cx="405130" cy="2679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6" name="Text Placeholder 105"/>
          <p:cNvSpPr>
            <a:spLocks noGrp="1"/>
          </p:cNvSpPr>
          <p:nvPr>
            <p:ph type="body" idx="10"/>
          </p:nvPr>
        </p:nvSpPr>
        <p:spPr>
          <a:xfrm>
            <a:off x="2438400" y="5135880"/>
            <a:ext cx="286385" cy="1282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7" name="Text Placeholder 106"/>
          <p:cNvSpPr>
            <a:spLocks noGrp="1"/>
          </p:cNvSpPr>
          <p:nvPr>
            <p:ph type="body" idx="10"/>
          </p:nvPr>
        </p:nvSpPr>
        <p:spPr>
          <a:xfrm>
            <a:off x="222250" y="5882640"/>
            <a:ext cx="1499870" cy="682625"/>
          </a:xfrm>
          <a:prstGeom prst="rect">
            <a:avLst/>
          </a:prstGeom>
          <a:solidFill>
            <a:srgbClr val="4A9A38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8" name="Text Placeholder 107"/>
          <p:cNvSpPr>
            <a:spLocks noGrp="1"/>
          </p:cNvSpPr>
          <p:nvPr>
            <p:ph type="body" idx="10"/>
          </p:nvPr>
        </p:nvSpPr>
        <p:spPr>
          <a:xfrm>
            <a:off x="6998335" y="6178550"/>
            <a:ext cx="1694815" cy="4692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 Placeholder 11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13" name="Text Placeholder 112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14" name="Text Placeholder 113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15" name="Text Placeholder 114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7160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15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200"/>
              </a:lnSpc>
              <a:spcBef>
                <a:spcPts val="150"/>
              </a:spcBef>
              <a:spcAft>
                <a:spcPts val="1595"/>
              </a:spcAft>
            </a:pPr>
            <a:r>
              <a:rPr lang="en-US" sz="2750" spc="0">
                <a:solidFill>
                  <a:srgbClr val="FFFFFF"/>
                </a:solidFill>
                <a:latin typeface="Gill Sans MT" panose="02020603050405020304" pitchFamily="2"/>
              </a:rPr>
              <a:t>AUDITS </a:t>
            </a:r>
          </a:p>
        </p:txBody>
      </p:sp>
      <p:sp>
        <p:nvSpPr>
          <p:cNvPr id="118" name="Text Placeholder 117"/>
          <p:cNvSpPr>
            <a:spLocks noGrp="1"/>
          </p:cNvSpPr>
          <p:nvPr>
            <p:ph type="body" idx="10"/>
          </p:nvPr>
        </p:nvSpPr>
        <p:spPr>
          <a:xfrm>
            <a:off x="3611880" y="1920240"/>
            <a:ext cx="5080000" cy="42583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92760" rIns="0" bIns="0" anchor="t"/>
          <a:lstStyle/>
          <a:p>
            <a:pPr marL="0" marR="0" indent="320040" algn="l">
              <a:lnSpc>
                <a:spcPts val="2200"/>
              </a:lnSpc>
              <a:spcAft>
                <a:spcPts val="0"/>
              </a:spcAft>
              <a:buFont typeface="Symbol"/>
              <a:buChar char="·"/>
            </a:pPr>
            <a:r>
              <a:rPr lang="en-US" sz="1800" spc="-5">
                <a:solidFill>
                  <a:srgbClr val="465D57"/>
                </a:solidFill>
                <a:latin typeface="Gill Sans MT" panose="02020603050405020304" pitchFamily="2"/>
              </a:rPr>
              <a:t>Audits are conducted quarterly with Kimble to </a:t>
            </a:r>
          </a:p>
          <a:p>
            <a:pPr marL="32004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>
                <a:solidFill>
                  <a:srgbClr val="465D57"/>
                </a:solidFill>
                <a:latin typeface="Gill Sans MT" panose="02020603050405020304" pitchFamily="2"/>
              </a:rPr>
              <a:t>assess the growth of the program. </a:t>
            </a:r>
          </a:p>
          <a:p>
            <a:pPr marL="594360" marR="365760" indent="274320" algn="l">
              <a:lnSpc>
                <a:spcPts val="1900"/>
              </a:lnSpc>
              <a:spcBef>
                <a:spcPts val="970"/>
              </a:spcBef>
              <a:spcAft>
                <a:spcPts val="0"/>
              </a:spcAft>
              <a:buFont typeface="Symbol"/>
              <a:buChar char="·"/>
            </a:pPr>
            <a:r>
              <a:rPr lang="en-US" sz="1600" spc="0">
                <a:solidFill>
                  <a:srgbClr val="465D57"/>
                </a:solidFill>
                <a:latin typeface="Gill Sans MT" panose="02020603050405020304" pitchFamily="2"/>
              </a:rPr>
              <a:t>Volume assessment (25%, 50%, 75% and 100%) is noted for every container each time it is serviced that week. </a:t>
            </a:r>
          </a:p>
          <a:p>
            <a:pPr marL="0" marR="0" indent="320040" algn="l">
              <a:lnSpc>
                <a:spcPts val="22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>
                <a:solidFill>
                  <a:srgbClr val="465D57"/>
                </a:solidFill>
                <a:latin typeface="Gill Sans MT" panose="02020603050405020304" pitchFamily="2"/>
              </a:rPr>
              <a:t>Based on the assessment, adjustments will be </a:t>
            </a:r>
          </a:p>
          <a:p>
            <a:pPr marL="320040" marR="0" indent="0" algn="l">
              <a:lnSpc>
                <a:spcPts val="21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>
                <a:solidFill>
                  <a:srgbClr val="465D57"/>
                </a:solidFill>
                <a:latin typeface="Gill Sans MT" panose="02020603050405020304" pitchFamily="2"/>
              </a:rPr>
              <a:t>made for additional containers and/or increased </a:t>
            </a:r>
          </a:p>
          <a:p>
            <a:pPr marL="320040" marR="0" indent="0" algn="l">
              <a:lnSpc>
                <a:spcPts val="22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1800" spc="-10">
                <a:solidFill>
                  <a:srgbClr val="465D57"/>
                </a:solidFill>
                <a:latin typeface="Gill Sans MT" panose="02020603050405020304" pitchFamily="2"/>
              </a:rPr>
              <a:t>frequency of collection. </a:t>
            </a:r>
          </a:p>
          <a:p>
            <a:pPr marL="0" marR="0" indent="320040" algn="l">
              <a:lnSpc>
                <a:spcPts val="2200"/>
              </a:lnSpc>
              <a:spcBef>
                <a:spcPts val="95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10">
                <a:solidFill>
                  <a:srgbClr val="465D57"/>
                </a:solidFill>
                <a:latin typeface="Gill Sans MT" panose="02020603050405020304" pitchFamily="2"/>
              </a:rPr>
              <a:t>Only two locations asked to have their containers </a:t>
            </a:r>
          </a:p>
          <a:p>
            <a:pPr marL="320040" marR="0" indent="0" algn="l">
              <a:lnSpc>
                <a:spcPts val="2200"/>
              </a:lnSpc>
              <a:spcBef>
                <a:spcPts val="0"/>
              </a:spcBef>
              <a:spcAft>
                <a:spcPts val="5590"/>
              </a:spcAft>
            </a:pPr>
            <a:r>
              <a:rPr lang="en-US" sz="1800" spc="-5">
                <a:solidFill>
                  <a:srgbClr val="465D57"/>
                </a:solidFill>
                <a:latin typeface="Gill Sans MT" panose="02020603050405020304" pitchFamily="2"/>
              </a:rPr>
              <a:t>be relocated within the system.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 Placeholder 13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36" name="Text Placeholder 13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37" name="Text Placeholder 13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38" name="Text Placeholder 137"/>
          <p:cNvSpPr>
            <a:spLocks noGrp="1"/>
          </p:cNvSpPr>
          <p:nvPr>
            <p:ph type="body" idx="10"/>
          </p:nvPr>
        </p:nvSpPr>
        <p:spPr>
          <a:xfrm>
            <a:off x="557530" y="709930"/>
            <a:ext cx="4495800" cy="1828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5000"/>
          </a:bodyPr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950" b="1" spc="15">
                <a:solidFill>
                  <a:srgbClr val="000000"/>
                </a:solidFill>
                <a:latin typeface="Gill Sans MT" panose="02020603050405020304" pitchFamily="2"/>
              </a:rPr>
              <a:t>SINGLE STREAM RECYCLING DROP-OFF </a:t>
            </a:r>
          </a:p>
        </p:txBody>
      </p:sp>
      <p:sp>
        <p:nvSpPr>
          <p:cNvPr id="139" name="Text Placeholder 138"/>
          <p:cNvSpPr>
            <a:spLocks noGrp="1"/>
          </p:cNvSpPr>
          <p:nvPr>
            <p:ph type="body" idx="10"/>
          </p:nvPr>
        </p:nvSpPr>
        <p:spPr>
          <a:xfrm>
            <a:off x="563880" y="1014730"/>
            <a:ext cx="2493010" cy="1828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5000"/>
          </a:bodyPr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950" b="1" spc="0">
                <a:solidFill>
                  <a:srgbClr val="000000"/>
                </a:solidFill>
                <a:latin typeface="Gill Sans MT" panose="02020603050405020304" pitchFamily="2"/>
              </a:rPr>
              <a:t>PROGRAM UPGRADES </a:t>
            </a:r>
          </a:p>
        </p:txBody>
      </p:sp>
      <p:sp>
        <p:nvSpPr>
          <p:cNvPr id="140" name="Text Placeholder 139"/>
          <p:cNvSpPr>
            <a:spLocks noGrp="1"/>
          </p:cNvSpPr>
          <p:nvPr>
            <p:ph type="body" idx="10"/>
          </p:nvPr>
        </p:nvSpPr>
        <p:spPr>
          <a:xfrm>
            <a:off x="3122295" y="1398905"/>
            <a:ext cx="433705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80">
                <a:solidFill>
                  <a:srgbClr val="000000"/>
                </a:solidFill>
                <a:latin typeface="Arial" panose="02020603050405020304" pitchFamily="2"/>
              </a:rPr>
              <a:t>2015 </a:t>
            </a:r>
          </a:p>
        </p:txBody>
      </p:sp>
      <p:sp>
        <p:nvSpPr>
          <p:cNvPr id="141" name="Text Placeholder 140"/>
          <p:cNvSpPr>
            <a:spLocks noGrp="1"/>
          </p:cNvSpPr>
          <p:nvPr>
            <p:ph type="body" idx="10"/>
          </p:nvPr>
        </p:nvSpPr>
        <p:spPr>
          <a:xfrm>
            <a:off x="4493895" y="1398905"/>
            <a:ext cx="433705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80">
                <a:solidFill>
                  <a:srgbClr val="000000"/>
                </a:solidFill>
                <a:latin typeface="Arial" panose="02020603050405020304" pitchFamily="2"/>
              </a:rPr>
              <a:t>2015 </a:t>
            </a:r>
          </a:p>
        </p:txBody>
      </p:sp>
      <p:sp>
        <p:nvSpPr>
          <p:cNvPr id="142" name="Text Placeholder 141"/>
          <p:cNvSpPr>
            <a:spLocks noGrp="1"/>
          </p:cNvSpPr>
          <p:nvPr>
            <p:ph type="body" idx="10"/>
          </p:nvPr>
        </p:nvSpPr>
        <p:spPr>
          <a:xfrm>
            <a:off x="5865495" y="1398905"/>
            <a:ext cx="430530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75">
                <a:solidFill>
                  <a:srgbClr val="000000"/>
                </a:solidFill>
                <a:latin typeface="Arial" panose="02020603050405020304" pitchFamily="2"/>
              </a:rPr>
              <a:t>2018 </a:t>
            </a:r>
          </a:p>
        </p:txBody>
      </p:sp>
      <p:sp>
        <p:nvSpPr>
          <p:cNvPr id="143" name="Text Placeholder 142"/>
          <p:cNvSpPr>
            <a:spLocks noGrp="1"/>
          </p:cNvSpPr>
          <p:nvPr>
            <p:ph type="body" idx="10"/>
          </p:nvPr>
        </p:nvSpPr>
        <p:spPr>
          <a:xfrm>
            <a:off x="7237095" y="1398905"/>
            <a:ext cx="430530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75">
                <a:solidFill>
                  <a:srgbClr val="000000"/>
                </a:solidFill>
                <a:latin typeface="Arial" panose="02020603050405020304" pitchFamily="2"/>
              </a:rPr>
              <a:t>2018 </a:t>
            </a:r>
          </a:p>
        </p:txBody>
      </p:sp>
      <p:sp>
        <p:nvSpPr>
          <p:cNvPr id="144" name="Text Placeholder 143"/>
          <p:cNvSpPr>
            <a:spLocks noGrp="1"/>
          </p:cNvSpPr>
          <p:nvPr>
            <p:ph type="body" idx="10"/>
          </p:nvPr>
        </p:nvSpPr>
        <p:spPr>
          <a:xfrm>
            <a:off x="1469390" y="1563370"/>
            <a:ext cx="767715" cy="1371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100" b="1" spc="-55">
                <a:solidFill>
                  <a:srgbClr val="000000"/>
                </a:solidFill>
                <a:latin typeface="Arial" panose="02020603050405020304" pitchFamily="2"/>
              </a:rPr>
              <a:t>Community </a:t>
            </a:r>
          </a:p>
        </p:txBody>
      </p:sp>
      <p:sp>
        <p:nvSpPr>
          <p:cNvPr id="145" name="Text Placeholder 144"/>
          <p:cNvSpPr>
            <a:spLocks noGrp="1"/>
          </p:cNvSpPr>
          <p:nvPr>
            <p:ph type="body" idx="10"/>
          </p:nvPr>
        </p:nvSpPr>
        <p:spPr>
          <a:xfrm>
            <a:off x="2849880" y="1652270"/>
            <a:ext cx="972185" cy="106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800"/>
              </a:lnSpc>
              <a:spcAft>
                <a:spcPts val="0"/>
              </a:spcAft>
            </a:pPr>
            <a:r>
              <a:rPr lang="en-US" sz="1050" b="1" spc="-35">
                <a:solidFill>
                  <a:srgbClr val="000000"/>
                </a:solidFill>
                <a:latin typeface="Arial" panose="02020603050405020304" pitchFamily="2"/>
              </a:rPr>
              <a:t># of Containers </a:t>
            </a:r>
          </a:p>
        </p:txBody>
      </p:sp>
      <p:sp>
        <p:nvSpPr>
          <p:cNvPr id="146" name="Text Placeholder 145"/>
          <p:cNvSpPr>
            <a:spLocks noGrp="1"/>
          </p:cNvSpPr>
          <p:nvPr>
            <p:ph type="body" idx="10"/>
          </p:nvPr>
        </p:nvSpPr>
        <p:spPr>
          <a:xfrm>
            <a:off x="4297680" y="1572895"/>
            <a:ext cx="822960" cy="286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37160" marR="0" indent="-137160" algn="l">
              <a:lnSpc>
                <a:spcPts val="1100"/>
              </a:lnSpc>
              <a:spcAft>
                <a:spcPts val="0"/>
              </a:spcAft>
            </a:pPr>
            <a:r>
              <a:rPr lang="en-US" sz="1050" b="1" spc="-5">
                <a:solidFill>
                  <a:srgbClr val="000000"/>
                </a:solidFill>
                <a:latin typeface="Arial" panose="02020603050405020304" pitchFamily="2"/>
              </a:rPr>
              <a:t># of Services Annually </a:t>
            </a:r>
          </a:p>
        </p:txBody>
      </p:sp>
      <p:sp>
        <p:nvSpPr>
          <p:cNvPr id="147" name="Text Placeholder 146"/>
          <p:cNvSpPr>
            <a:spLocks noGrp="1"/>
          </p:cNvSpPr>
          <p:nvPr>
            <p:ph type="body" idx="10"/>
          </p:nvPr>
        </p:nvSpPr>
        <p:spPr>
          <a:xfrm>
            <a:off x="5593080" y="1652270"/>
            <a:ext cx="972185" cy="106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800"/>
              </a:lnSpc>
              <a:spcAft>
                <a:spcPts val="0"/>
              </a:spcAft>
            </a:pPr>
            <a:r>
              <a:rPr lang="en-US" sz="1050" b="1" spc="-35">
                <a:solidFill>
                  <a:srgbClr val="000000"/>
                </a:solidFill>
                <a:latin typeface="Arial" panose="02020603050405020304" pitchFamily="2"/>
              </a:rPr>
              <a:t># of Containers </a:t>
            </a:r>
          </a:p>
        </p:txBody>
      </p:sp>
      <p:sp>
        <p:nvSpPr>
          <p:cNvPr id="148" name="Text Placeholder 147"/>
          <p:cNvSpPr>
            <a:spLocks noGrp="1"/>
          </p:cNvSpPr>
          <p:nvPr>
            <p:ph type="body" idx="10"/>
          </p:nvPr>
        </p:nvSpPr>
        <p:spPr>
          <a:xfrm>
            <a:off x="7044055" y="1572895"/>
            <a:ext cx="819785" cy="286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37160" marR="0" indent="-137160" algn="l">
              <a:lnSpc>
                <a:spcPts val="1100"/>
              </a:lnSpc>
              <a:spcAft>
                <a:spcPts val="0"/>
              </a:spcAft>
            </a:pPr>
            <a:r>
              <a:rPr lang="en-US" sz="1050" b="1" spc="-10">
                <a:solidFill>
                  <a:srgbClr val="000000"/>
                </a:solidFill>
                <a:latin typeface="Arial" panose="02020603050405020304" pitchFamily="2"/>
              </a:rPr>
              <a:t># of Services Annually </a:t>
            </a:r>
          </a:p>
        </p:txBody>
      </p:sp>
      <p:sp>
        <p:nvSpPr>
          <p:cNvPr id="156" name="Text Placeholder 155"/>
          <p:cNvSpPr>
            <a:spLocks noGrp="1"/>
          </p:cNvSpPr>
          <p:nvPr>
            <p:ph type="body" idx="10"/>
          </p:nvPr>
        </p:nvSpPr>
        <p:spPr>
          <a:xfrm>
            <a:off x="2155190" y="5687060"/>
            <a:ext cx="5334000" cy="366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200" b="1" i="1" spc="-10">
                <a:solidFill>
                  <a:srgbClr val="000000"/>
                </a:solidFill>
                <a:latin typeface="Arial" panose="02020603050405020304" pitchFamily="2"/>
              </a:rPr>
              <a:t>*</a:t>
            </a:r>
            <a:r>
              <a:rPr lang="en-US" sz="1200" i="1" spc="-10">
                <a:solidFill>
                  <a:srgbClr val="000000"/>
                </a:solidFill>
                <a:latin typeface="Arial" panose="02020603050405020304" pitchFamily="2"/>
              </a:rPr>
              <a:t>MCSWD’s Facility is located within Westfield township. This community, due to the District facility, is the only community which had a reduction of containers. </a:t>
            </a:r>
          </a:p>
        </p:txBody>
      </p:sp>
      <p:sp>
        <p:nvSpPr>
          <p:cNvPr id="157" name="Text Placeholder 156"/>
          <p:cNvSpPr>
            <a:spLocks noGrp="1"/>
          </p:cNvSpPr>
          <p:nvPr>
            <p:ph type="body" idx="10"/>
          </p:nvPr>
        </p:nvSpPr>
        <p:spPr>
          <a:xfrm>
            <a:off x="2155190" y="6053455"/>
            <a:ext cx="3681730" cy="6775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400"/>
              </a:lnSpc>
              <a:spcAft>
                <a:spcPts val="3885"/>
              </a:spcAft>
            </a:pPr>
            <a:r>
              <a:rPr lang="en-US" sz="1200" i="1" spc="-10">
                <a:solidFill>
                  <a:srgbClr val="000000"/>
                </a:solidFill>
                <a:latin typeface="Arial" panose="02020603050405020304" pitchFamily="2"/>
              </a:rPr>
              <a:t>These containers were relocated to other communities.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 Placeholder 161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1064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63" name="Text Placeholder 162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64" name="Text Placeholder 163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65" name="Text Placeholder 16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66" name="Text Placeholder 165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41732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5915" rIns="0" bIns="0" anchor="t">
            <a:normAutofit fontScale="80000"/>
          </a:bodyPr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00" b="1" spc="70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300"/>
              </a:lnSpc>
              <a:spcBef>
                <a:spcPts val="95"/>
              </a:spcBef>
              <a:spcAft>
                <a:spcPts val="1955"/>
              </a:spcAft>
            </a:pPr>
            <a:r>
              <a:rPr lang="en-US" sz="2650" b="1" spc="80">
                <a:solidFill>
                  <a:srgbClr val="000000"/>
                </a:solidFill>
                <a:latin typeface="Gill Sans MT" panose="02020603050405020304" pitchFamily="2"/>
              </a:rPr>
              <a:t>BUEHLER’S </a:t>
            </a:r>
          </a:p>
        </p:txBody>
      </p:sp>
      <p:sp>
        <p:nvSpPr>
          <p:cNvPr id="169" name="Text Placeholder 168"/>
          <p:cNvSpPr>
            <a:spLocks noGrp="1"/>
          </p:cNvSpPr>
          <p:nvPr>
            <p:ph type="body" idx="10"/>
          </p:nvPr>
        </p:nvSpPr>
        <p:spPr>
          <a:xfrm>
            <a:off x="2060575" y="5787390"/>
            <a:ext cx="3425825" cy="7219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200" spc="-15">
                <a:solidFill>
                  <a:srgbClr val="000000"/>
                </a:solidFill>
                <a:latin typeface="Arial" panose="02020603050405020304" pitchFamily="2"/>
              </a:rPr>
              <a:t>Based on OEPA’s Report: </a:t>
            </a:r>
          </a:p>
          <a:p>
            <a:pPr marL="0" marR="0" indent="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spc="0">
                <a:solidFill>
                  <a:srgbClr val="000000"/>
                </a:solidFill>
                <a:latin typeface="Arial" panose="02020603050405020304" pitchFamily="2"/>
              </a:rPr>
              <a:t>Measuring Participation at Drop-off Recycling Sites </a:t>
            </a:r>
            <a:r>
              <a:rPr lang="en-US" sz="1200" b="1" spc="0">
                <a:solidFill>
                  <a:srgbClr val="000000"/>
                </a:solidFill>
                <a:latin typeface="Arial" panose="02020603050405020304" pitchFamily="2"/>
              </a:rPr>
              <a:t>2.6 Mile radius: captures 51% of users 4.6 Mile radius: captures 75% of users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 Placeholder 176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31064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78" name="Text Placeholder 17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79" name="Text Placeholder 17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80" name="Text Placeholder 17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/>
              <a:t> </a:t>
            </a:r>
          </a:p>
        </p:txBody>
      </p:sp>
      <p:sp>
        <p:nvSpPr>
          <p:cNvPr id="181" name="Text Placeholder 180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4941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15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200"/>
              </a:lnSpc>
              <a:spcBef>
                <a:spcPts val="150"/>
              </a:spcBef>
              <a:spcAft>
                <a:spcPts val="2535"/>
              </a:spcAft>
            </a:pPr>
            <a:r>
              <a:rPr lang="en-US" sz="2750" spc="0">
                <a:solidFill>
                  <a:srgbClr val="FFFFFF"/>
                </a:solidFill>
                <a:latin typeface="Gill Sans MT" panose="02020603050405020304" pitchFamily="2"/>
              </a:rPr>
              <a:t>CHANGES </a:t>
            </a:r>
          </a:p>
        </p:txBody>
      </p:sp>
      <p:sp>
        <p:nvSpPr>
          <p:cNvPr id="182" name="Text Placeholder 181"/>
          <p:cNvSpPr>
            <a:spLocks noGrp="1"/>
          </p:cNvSpPr>
          <p:nvPr>
            <p:ph type="body" idx="10"/>
          </p:nvPr>
        </p:nvSpPr>
        <p:spPr>
          <a:xfrm>
            <a:off x="5120640" y="2042795"/>
            <a:ext cx="3657600" cy="4381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1320"/>
              </a:spcAft>
            </a:pPr>
            <a:r>
              <a:rPr lang="en-US" sz="1800" b="1" spc="-10">
                <a:solidFill>
                  <a:srgbClr val="000000"/>
                </a:solidFill>
                <a:latin typeface="Gill Sans MT" panose="02020603050405020304" pitchFamily="2"/>
              </a:rPr>
              <a:t>Drop-off changes 2015 vs 2018 </a:t>
            </a:r>
          </a:p>
        </p:txBody>
      </p:sp>
      <p:sp>
        <p:nvSpPr>
          <p:cNvPr id="185" name="Text Placeholder 184"/>
          <p:cNvSpPr>
            <a:spLocks noGrp="1"/>
          </p:cNvSpPr>
          <p:nvPr>
            <p:ph type="body" idx="10"/>
          </p:nvPr>
        </p:nvSpPr>
        <p:spPr>
          <a:xfrm>
            <a:off x="6275705" y="4657090"/>
            <a:ext cx="1435735" cy="5060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300"/>
              </a:lnSpc>
              <a:spcAft>
                <a:spcPts val="0"/>
              </a:spcAft>
            </a:pPr>
            <a:r>
              <a:rPr lang="en-US" sz="900" spc="-10">
                <a:solidFill>
                  <a:srgbClr val="585858"/>
                </a:solidFill>
                <a:latin typeface="Gill Sans MT" panose="02020603050405020304" pitchFamily="2"/>
              </a:rPr>
              <a:t>Still open drop-offs since 2015 Relocated drop-offs since 2015 New drop-offs since 2015 </a:t>
            </a:r>
          </a:p>
        </p:txBody>
      </p:sp>
      <p:sp>
        <p:nvSpPr>
          <p:cNvPr id="189" name="Text Placeholder 188"/>
          <p:cNvSpPr>
            <a:spLocks noGrp="1"/>
          </p:cNvSpPr>
          <p:nvPr>
            <p:ph type="body" idx="10"/>
          </p:nvPr>
        </p:nvSpPr>
        <p:spPr>
          <a:xfrm>
            <a:off x="259080" y="3858260"/>
            <a:ext cx="4699000" cy="195707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270" rIns="0" bIns="0" anchor="t"/>
          <a:lstStyle/>
          <a:p>
            <a:pPr marL="0" marR="0" indent="0" algn="ctr">
              <a:lnSpc>
                <a:spcPts val="1400"/>
              </a:lnSpc>
              <a:spcAft>
                <a:spcPts val="0"/>
              </a:spcAft>
            </a:pPr>
            <a:r>
              <a:rPr lang="en-US" sz="1200" i="1" spc="0">
                <a:solidFill>
                  <a:srgbClr val="000000"/>
                </a:solidFill>
                <a:latin typeface="Arial" panose="02020603050405020304" pitchFamily="2"/>
              </a:rPr>
              <a:t>*Drop-off containers were removed and relocated to other sites. </a:t>
            </a:r>
          </a:p>
          <a:p>
            <a:pPr marL="0" marR="0" indent="0" algn="ctr">
              <a:lnSpc>
                <a:spcPts val="2400"/>
              </a:lnSpc>
              <a:spcBef>
                <a:spcPts val="3465"/>
              </a:spcBef>
              <a:spcAft>
                <a:spcPts val="0"/>
              </a:spcAft>
            </a:pPr>
            <a:r>
              <a:rPr lang="en-US" sz="2000" spc="-5">
                <a:solidFill>
                  <a:srgbClr val="000000"/>
                </a:solidFill>
                <a:latin typeface="Gill Sans MT" panose="02020603050405020304" pitchFamily="2"/>
              </a:rPr>
              <a:t>The program grew </a:t>
            </a:r>
          </a:p>
          <a:p>
            <a:pPr marL="0" marR="0" indent="0" algn="ctr">
              <a:lnSpc>
                <a:spcPts val="2300"/>
              </a:lnSpc>
              <a:spcBef>
                <a:spcPts val="65"/>
              </a:spcBef>
              <a:spcAft>
                <a:spcPts val="0"/>
              </a:spcAft>
            </a:pPr>
            <a:r>
              <a:rPr lang="en-US" sz="1950" b="1" spc="-85">
                <a:solidFill>
                  <a:srgbClr val="000000"/>
                </a:solidFill>
                <a:latin typeface="Gill Sans MT" panose="02020603050405020304" pitchFamily="2"/>
              </a:rPr>
              <a:t>115% </a:t>
            </a:r>
          </a:p>
          <a:p>
            <a:pPr marL="0" marR="0" indent="0" algn="ctr">
              <a:lnSpc>
                <a:spcPts val="2400"/>
              </a:lnSpc>
              <a:spcBef>
                <a:spcPts val="105"/>
              </a:spcBef>
              <a:spcAft>
                <a:spcPts val="3335"/>
              </a:spcAft>
            </a:pPr>
            <a:r>
              <a:rPr lang="en-US" sz="2000" spc="-10">
                <a:solidFill>
                  <a:srgbClr val="000000"/>
                </a:solidFill>
                <a:latin typeface="Gill Sans MT" panose="02020603050405020304" pitchFamily="2"/>
              </a:rPr>
              <a:t>in infrastructure!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  <p:sldLayoutId id="2147483656" r:id="rId6"/>
    <p:sldLayoutId id="2147483658" r:id="rId7"/>
    <p:sldLayoutId id="2147483659" r:id="rId8"/>
    <p:sldLayoutId id="2147483660" r:id="rId9"/>
    <p:sldLayoutId id="2147483662" r:id="rId10"/>
    <p:sldLayoutId id="2147483663" r:id="rId11"/>
    <p:sldLayoutId id="2147483664" r:id="rId12"/>
    <p:sldLayoutId id="2147483666" r:id="rId13"/>
    <p:sldLayoutId id="2147483667" r:id="rId14"/>
    <p:sldLayoutId id="2147483675" r:id="rId15"/>
    <p:sldLayoutId id="2147483676" r:id="rId16"/>
    <p:sldLayoutId id="2147483677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6" r:id="rId23"/>
    <p:sldLayoutId id="2147483688" r:id="rId24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>
          <a:xfrm>
            <a:off x="448310" y="3084830"/>
            <a:ext cx="8242300" cy="33159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4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9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691130" y="838200"/>
            <a:ext cx="3764280" cy="1901825"/>
          </a:xfrm>
          <a:prstGeom prst="rect">
            <a:avLst/>
          </a:prstGeom>
        </p:spPr>
      </p:pic>
      <p:pic>
        <p:nvPicPr>
          <p:cNvPr id="11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026410" y="3234055"/>
            <a:ext cx="2484120" cy="2517775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idx="10"/>
          </p:nvPr>
        </p:nvSpPr>
        <p:spPr>
          <a:xfrm>
            <a:off x="448310" y="3084830"/>
            <a:ext cx="8242300" cy="23863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13385" rIns="0" bIns="0" anchor="t"/>
          <a:lstStyle/>
          <a:p>
            <a:pPr marL="0" marR="0" indent="0" algn="ctr">
              <a:lnSpc>
                <a:spcPts val="2300"/>
              </a:lnSpc>
              <a:spcAft>
                <a:spcPts val="0"/>
              </a:spcAft>
            </a:pPr>
            <a:r>
              <a:rPr lang="en-US" sz="1950" spc="0" dirty="0">
                <a:solidFill>
                  <a:srgbClr val="FFFFFF"/>
                </a:solidFill>
                <a:latin typeface="Gill Sans MT" panose="02020603050405020304" pitchFamily="2"/>
              </a:rPr>
              <a:t>MIXED WASTE PROCESSING AND SUM OF ALL PARTS PROGRAM </a:t>
            </a:r>
          </a:p>
          <a:p>
            <a:pPr marL="0" marR="0" indent="0" algn="ctr">
              <a:lnSpc>
                <a:spcPts val="1400"/>
              </a:lnSpc>
              <a:spcBef>
                <a:spcPts val="680"/>
              </a:spcBef>
              <a:spcAft>
                <a:spcPts val="0"/>
              </a:spcAft>
            </a:pPr>
            <a:r>
              <a:rPr lang="en-US" sz="1200" spc="-20" dirty="0">
                <a:solidFill>
                  <a:srgbClr val="FFFFFF"/>
                </a:solidFill>
                <a:latin typeface="Gill Sans MT" panose="02020603050405020304" pitchFamily="2"/>
              </a:rPr>
              <a:t>PRESENTATION / MAY 2, 2019 </a:t>
            </a:r>
          </a:p>
          <a:p>
            <a:pPr marL="5029200" marR="0" algn="l">
              <a:spcBef>
                <a:spcPts val="2700"/>
              </a:spcBef>
              <a:spcAft>
                <a:spcPts val="0"/>
              </a:spcAft>
            </a:pPr>
            <a:r>
              <a:rPr lang="en-US" sz="1200" spc="-10" dirty="0">
                <a:solidFill>
                  <a:srgbClr val="FFFFFF"/>
                </a:solidFill>
                <a:latin typeface="Gill Sans MT" panose="02020603050405020304" pitchFamily="2"/>
              </a:rPr>
              <a:t>PRESENTED BY: </a:t>
            </a:r>
            <a:r>
              <a:rPr lang="en-US" sz="1200" spc="0" dirty="0">
                <a:solidFill>
                  <a:srgbClr val="FFFFFF"/>
                </a:solidFill>
                <a:latin typeface="Gill Sans MT" panose="02020603050405020304" pitchFamily="2"/>
              </a:rPr>
              <a:t> Beth Biggins-Ramer, S.C.</a:t>
            </a:r>
          </a:p>
          <a:p>
            <a:pPr marL="6903720" marR="0" indent="0" algn="l">
              <a:lnSpc>
                <a:spcPts val="1400"/>
              </a:lnSpc>
              <a:spcBef>
                <a:spcPts val="2700"/>
              </a:spcBef>
              <a:spcAft>
                <a:spcPts val="0"/>
              </a:spcAft>
            </a:pPr>
            <a:endParaRPr lang="en-US" sz="1200" spc="0" dirty="0">
              <a:solidFill>
                <a:srgbClr val="FFFFFF"/>
              </a:solidFill>
              <a:latin typeface="Gill Sans MT" panose="02020603050405020304" pitchFamily="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 Placeholder 213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15" name="Text Placeholder 214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16" name="Text Placeholder 21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227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233930" y="2340610"/>
            <a:ext cx="5181600" cy="2502535"/>
          </a:xfrm>
          <a:prstGeom prst="rect">
            <a:avLst/>
          </a:prstGeom>
        </p:spPr>
      </p:pic>
      <p:sp>
        <p:nvSpPr>
          <p:cNvPr id="218" name="Text Placeholder 217"/>
          <p:cNvSpPr>
            <a:spLocks noGrp="1"/>
          </p:cNvSpPr>
          <p:nvPr>
            <p:ph type="body" idx="10"/>
          </p:nvPr>
        </p:nvSpPr>
        <p:spPr>
          <a:xfrm>
            <a:off x="448310" y="1936115"/>
            <a:ext cx="8242300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b="1" spc="-25" dirty="0">
                <a:solidFill>
                  <a:srgbClr val="000000"/>
                </a:solidFill>
                <a:latin typeface="Gill Sans MT" panose="02020603050405020304" pitchFamily="2"/>
              </a:rPr>
              <a:t>2014 - 2020 Drop Off Tonnages </a:t>
            </a:r>
          </a:p>
        </p:txBody>
      </p:sp>
      <p:sp>
        <p:nvSpPr>
          <p:cNvPr id="219" name="Text Placeholder 218"/>
          <p:cNvSpPr>
            <a:spLocks noGrp="1"/>
          </p:cNvSpPr>
          <p:nvPr>
            <p:ph type="body" idx="10"/>
          </p:nvPr>
        </p:nvSpPr>
        <p:spPr>
          <a:xfrm>
            <a:off x="1787525" y="2206625"/>
            <a:ext cx="406400" cy="1860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65" dirty="0">
                <a:solidFill>
                  <a:srgbClr val="000000"/>
                </a:solidFill>
                <a:latin typeface="Gill Sans MT" panose="02020603050405020304" pitchFamily="2"/>
              </a:rPr>
              <a:t>5,000 </a:t>
            </a:r>
          </a:p>
        </p:txBody>
      </p:sp>
      <p:sp>
        <p:nvSpPr>
          <p:cNvPr id="220" name="Text Placeholder 219"/>
          <p:cNvSpPr>
            <a:spLocks noGrp="1"/>
          </p:cNvSpPr>
          <p:nvPr>
            <p:ph type="body" idx="10"/>
          </p:nvPr>
        </p:nvSpPr>
        <p:spPr>
          <a:xfrm>
            <a:off x="1787525" y="2392680"/>
            <a:ext cx="406400" cy="490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70" dirty="0">
                <a:solidFill>
                  <a:srgbClr val="000000"/>
                </a:solidFill>
                <a:latin typeface="Gill Sans MT" panose="02020603050405020304" pitchFamily="2"/>
              </a:rPr>
              <a:t>4,000 </a:t>
            </a:r>
          </a:p>
        </p:txBody>
      </p:sp>
      <p:sp>
        <p:nvSpPr>
          <p:cNvPr id="221" name="Text Placeholder 220"/>
          <p:cNvSpPr>
            <a:spLocks noGrp="1"/>
          </p:cNvSpPr>
          <p:nvPr>
            <p:ph type="body" idx="10"/>
          </p:nvPr>
        </p:nvSpPr>
        <p:spPr>
          <a:xfrm>
            <a:off x="1787525" y="2883535"/>
            <a:ext cx="406400" cy="493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60045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65" dirty="0">
                <a:solidFill>
                  <a:srgbClr val="000000"/>
                </a:solidFill>
                <a:latin typeface="Gill Sans MT" panose="02020603050405020304" pitchFamily="2"/>
              </a:rPr>
              <a:t>3,000 </a:t>
            </a:r>
          </a:p>
        </p:txBody>
      </p:sp>
      <p:sp>
        <p:nvSpPr>
          <p:cNvPr id="222" name="Text Placeholder 221"/>
          <p:cNvSpPr>
            <a:spLocks noGrp="1"/>
          </p:cNvSpPr>
          <p:nvPr>
            <p:ph type="body" idx="10"/>
          </p:nvPr>
        </p:nvSpPr>
        <p:spPr>
          <a:xfrm>
            <a:off x="1787525" y="3376930"/>
            <a:ext cx="406400" cy="4940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100"/>
              </a:lnSpc>
              <a:spcAft>
                <a:spcPts val="0"/>
              </a:spcAft>
            </a:pPr>
            <a:r>
              <a:rPr lang="en-US" sz="1000" spc="70" dirty="0">
                <a:solidFill>
                  <a:srgbClr val="000000"/>
                </a:solidFill>
                <a:latin typeface="Gill Sans MT" panose="02020603050405020304" pitchFamily="2"/>
              </a:rPr>
              <a:t>2,000 </a:t>
            </a:r>
          </a:p>
        </p:txBody>
      </p:sp>
      <p:sp>
        <p:nvSpPr>
          <p:cNvPr id="223" name="Text Placeholder 222"/>
          <p:cNvSpPr>
            <a:spLocks noGrp="1"/>
          </p:cNvSpPr>
          <p:nvPr>
            <p:ph type="body" idx="10"/>
          </p:nvPr>
        </p:nvSpPr>
        <p:spPr>
          <a:xfrm>
            <a:off x="1787525" y="3870960"/>
            <a:ext cx="406400" cy="4940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000" spc="70" dirty="0">
                <a:solidFill>
                  <a:srgbClr val="000000"/>
                </a:solidFill>
                <a:latin typeface="Gill Sans MT" panose="02020603050405020304" pitchFamily="2"/>
              </a:rPr>
              <a:t>1,000 </a:t>
            </a:r>
          </a:p>
        </p:txBody>
      </p:sp>
      <p:sp>
        <p:nvSpPr>
          <p:cNvPr id="224" name="Text Placeholder 223"/>
          <p:cNvSpPr>
            <a:spLocks noGrp="1"/>
          </p:cNvSpPr>
          <p:nvPr>
            <p:ph type="body" idx="10"/>
          </p:nvPr>
        </p:nvSpPr>
        <p:spPr>
          <a:xfrm>
            <a:off x="1787525" y="4364990"/>
            <a:ext cx="406400" cy="5124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56870" rIns="0" bIns="0" anchor="t"/>
          <a:lstStyle/>
          <a:p>
            <a:pPr marL="182880" marR="0" indent="0" algn="l">
              <a:lnSpc>
                <a:spcPts val="1000"/>
              </a:lnSpc>
              <a:spcAft>
                <a:spcPts val="150"/>
              </a:spcAft>
            </a:pPr>
            <a:r>
              <a:rPr lang="en-US" sz="1000" spc="0" dirty="0">
                <a:solidFill>
                  <a:srgbClr val="000000"/>
                </a:solidFill>
                <a:latin typeface="Gill Sans MT" panose="02020603050405020304" pitchFamily="2"/>
              </a:rPr>
              <a:t>- </a:t>
            </a:r>
          </a:p>
        </p:txBody>
      </p:sp>
      <p:sp>
        <p:nvSpPr>
          <p:cNvPr id="225" name="Text Placeholder 224"/>
          <p:cNvSpPr>
            <a:spLocks noGrp="1"/>
          </p:cNvSpPr>
          <p:nvPr>
            <p:ph type="body" idx="10"/>
          </p:nvPr>
        </p:nvSpPr>
        <p:spPr>
          <a:xfrm>
            <a:off x="1403350" y="3490595"/>
            <a:ext cx="384175" cy="14732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r">
              <a:lnSpc>
                <a:spcPts val="1100"/>
              </a:lnSpc>
              <a:spcAft>
                <a:spcPts val="0"/>
              </a:spcAft>
            </a:pPr>
            <a:r>
              <a:rPr lang="en-US" sz="1000" b="1" spc="30" dirty="0">
                <a:solidFill>
                  <a:srgbClr val="000000"/>
                </a:solidFill>
                <a:latin typeface="Gill Sans MT" panose="02020603050405020304" pitchFamily="2"/>
              </a:rPr>
              <a:t>Tons </a:t>
            </a:r>
          </a:p>
        </p:txBody>
      </p:sp>
      <p:sp>
        <p:nvSpPr>
          <p:cNvPr id="228" name="Text Placeholder 227"/>
          <p:cNvSpPr>
            <a:spLocks noGrp="1"/>
          </p:cNvSpPr>
          <p:nvPr>
            <p:ph type="body" idx="10"/>
          </p:nvPr>
        </p:nvSpPr>
        <p:spPr>
          <a:xfrm>
            <a:off x="147955" y="4877435"/>
            <a:ext cx="8547100" cy="6597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2423160" marR="0" indent="0" algn="l">
              <a:lnSpc>
                <a:spcPts val="1000"/>
              </a:lnSpc>
              <a:spcAft>
                <a:spcPts val="0"/>
              </a:spcAft>
              <a:tabLst>
                <a:tab pos="3246120" algn="l"/>
                <a:tab pos="4114800" algn="l"/>
                <a:tab pos="4983480" algn="l"/>
                <a:tab pos="5852160" algn="l"/>
                <a:tab pos="6675120" algn="l"/>
              </a:tabLst>
            </a:pPr>
            <a:r>
              <a:rPr lang="en-US" sz="1000" spc="0" dirty="0">
                <a:solidFill>
                  <a:srgbClr val="000000"/>
                </a:solidFill>
                <a:latin typeface="Gill Sans MT" panose="02020603050405020304" pitchFamily="2"/>
              </a:rPr>
              <a:t>2015 2016 2017 2018 2019 2020 </a:t>
            </a:r>
          </a:p>
        </p:txBody>
      </p:sp>
      <p:graphicFrame>
        <p:nvGraphicFramePr>
          <p:cNvPr id="231" name="table 2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572096"/>
              </p:ext>
            </p:extLst>
          </p:nvPr>
        </p:nvGraphicFramePr>
        <p:xfrm>
          <a:off x="2133600" y="5581015"/>
          <a:ext cx="6705600" cy="1168400"/>
        </p:xfrm>
        <a:graphic>
          <a:graphicData uri="http://schemas.openxmlformats.org/drawingml/2006/table">
            <a:tbl>
              <a:tblPr/>
              <a:tblGrid>
                <a:gridCol w="14143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600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11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68400">
                <a:tc>
                  <a:txBody>
                    <a:bodyPr/>
                    <a:lstStyle/>
                    <a:p>
                      <a:pPr algn="l"/>
                      <a:r>
                        <a:rPr lang="en-US" sz="100" dirty="0"/>
                        <a:t> </a:t>
                      </a:r>
                    </a:p>
                  </a:txBody>
                  <a:tcPr marL="0" marR="0" marT="0" marB="0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228600" indent="0" algn="ctr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800600" algn="r"/>
                        </a:tabLst>
                      </a:pPr>
                      <a:r>
                        <a:rPr lang="en-US" sz="16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2016 to 2017: </a:t>
                      </a:r>
                      <a:r>
                        <a:rPr lang="en-US" sz="16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19.9% increase </a:t>
                      </a:r>
                    </a:p>
                    <a:p>
                      <a:pPr marL="0" marR="228600" indent="0" algn="ctr">
                        <a:lnSpc>
                          <a:spcPts val="18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  <a:tabLst>
                          <a:tab pos="4800600" algn="r"/>
                        </a:tabLst>
                      </a:pPr>
                      <a:r>
                        <a:rPr lang="en-US" sz="16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2017 to 2018 (3 months): </a:t>
                      </a:r>
                      <a:r>
                        <a:rPr lang="en-US" sz="16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8.2% increase </a:t>
                      </a:r>
                    </a:p>
                    <a:p>
                      <a:pPr marL="0" marR="228600" indent="0" algn="ctr">
                        <a:lnSpc>
                          <a:spcPts val="1800"/>
                        </a:lnSpc>
                        <a:spcBef>
                          <a:spcPts val="70"/>
                        </a:spcBef>
                        <a:spcAft>
                          <a:spcPts val="3690"/>
                        </a:spcAft>
                        <a:tabLst>
                          <a:tab pos="4800600" algn="r"/>
                        </a:tabLst>
                      </a:pPr>
                      <a:r>
                        <a:rPr lang="en-US" sz="1600" b="1" i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Projected 2018 - 2020: </a:t>
                      </a:r>
                      <a:r>
                        <a:rPr lang="en-US" sz="1600" i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8.2% increase </a:t>
                      </a:r>
                    </a:p>
                  </a:txBody>
                  <a:tcPr marL="0" marR="0" marT="0" marB="0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" dirty="0"/>
                        <a:t> </a:t>
                      </a:r>
                    </a:p>
                  </a:txBody>
                  <a:tcPr marL="0" marR="0" marT="0" marB="0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34" name="Straight Connector 233"/>
          <p:cNvCxnSpPr/>
          <p:nvPr/>
        </p:nvCxnSpPr>
        <p:spPr>
          <a:xfrm>
            <a:off x="2233930" y="2331720"/>
            <a:ext cx="5182235" cy="0"/>
          </a:xfrm>
          <a:prstGeom prst="line">
            <a:avLst/>
          </a:prstGeom>
          <a:ln w="12065" cmpd="sng">
            <a:solidFill>
              <a:srgbClr val="7D7D7D"/>
            </a:solidFill>
          </a:ln>
        </p:spPr>
      </p:cxnSp>
      <p:pic>
        <p:nvPicPr>
          <p:cNvPr id="21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39843" y="600710"/>
            <a:ext cx="8241665" cy="126492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2942" y="911523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SINGLE STREAM RECYCLING DROP-OFF PROJECTIONS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 Placeholder 23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38" name="Text Placeholder 237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39" name="Text Placeholder 238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119558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242" name="Image.jpg"/>
          <p:cNvPicPr/>
          <p:nvPr/>
        </p:nvPicPr>
        <p:blipFill rotWithShape="1">
          <a:blip r:embed="rId3"/>
          <a:srcRect l="-310" t="-10566" r="310" b="10566"/>
          <a:stretch/>
        </p:blipFill>
        <p:spPr>
          <a:xfrm>
            <a:off x="5965613" y="1420707"/>
            <a:ext cx="2731135" cy="4727575"/>
          </a:xfrm>
          <a:prstGeom prst="rect">
            <a:avLst/>
          </a:prstGeom>
        </p:spPr>
      </p:pic>
      <p:sp>
        <p:nvSpPr>
          <p:cNvPr id="243" name="Text Placeholder 242"/>
          <p:cNvSpPr>
            <a:spLocks noGrp="1"/>
          </p:cNvSpPr>
          <p:nvPr>
            <p:ph type="body" idx="10"/>
          </p:nvPr>
        </p:nvSpPr>
        <p:spPr>
          <a:xfrm>
            <a:off x="152400" y="1920240"/>
            <a:ext cx="5740400" cy="35661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76225" rIns="0" bIns="0" anchor="t"/>
          <a:lstStyle/>
          <a:p>
            <a:pPr marL="365760" marR="0" indent="320040" algn="just">
              <a:lnSpc>
                <a:spcPts val="2300"/>
              </a:lnSpc>
              <a:spcAft>
                <a:spcPts val="0"/>
              </a:spcAft>
              <a:buFont typeface="Symbol"/>
              <a:buChar char="·"/>
            </a:pPr>
            <a:r>
              <a:rPr lang="en-US" sz="1800" spc="-15" dirty="0">
                <a:solidFill>
                  <a:srgbClr val="455F51"/>
                </a:solidFill>
                <a:latin typeface="Gill Sans MT" panose="02020603050405020304" pitchFamily="2"/>
              </a:rPr>
              <a:t>According to Ohio EPA, non-acceptable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materials rates are as high as 20 – 30 percent. </a:t>
            </a:r>
          </a:p>
          <a:p>
            <a:pPr marL="685800" marR="0" indent="0" algn="just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endParaRPr lang="en-US" sz="1800" spc="-5" dirty="0">
              <a:solidFill>
                <a:srgbClr val="455F51"/>
              </a:solidFill>
              <a:latin typeface="Gill Sans MT" panose="02020603050405020304" pitchFamily="2"/>
            </a:endParaRPr>
          </a:p>
          <a:p>
            <a:pPr marL="365125" marR="0" indent="319088" algn="just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  <a:tabLst>
                <a:tab pos="685800" algn="l"/>
              </a:tabLst>
            </a:pPr>
            <a:r>
              <a:rPr lang="en-US" sz="1800" spc="-35" dirty="0">
                <a:solidFill>
                  <a:srgbClr val="455F51"/>
                </a:solidFill>
                <a:latin typeface="Gill Sans MT" panose="02020603050405020304" pitchFamily="2"/>
              </a:rPr>
              <a:t>MCSWD single-stream recyclables are processed at                                       	Kimble’s Twinsburg MRF (~20% contamination)</a:t>
            </a:r>
            <a:r>
              <a:rPr lang="en-US" sz="1800" spc="-25" dirty="0">
                <a:solidFill>
                  <a:srgbClr val="455F51"/>
                </a:solidFill>
                <a:latin typeface="Gill Sans MT" panose="02020603050405020304" pitchFamily="2"/>
              </a:rPr>
              <a:t>. </a:t>
            </a:r>
          </a:p>
          <a:p>
            <a:pPr marL="365125" marR="0" indent="319088" algn="just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  <a:tabLst>
                <a:tab pos="685800" algn="l"/>
              </a:tabLst>
            </a:pPr>
            <a:endParaRPr lang="en-US" sz="1800" spc="-25" dirty="0">
              <a:solidFill>
                <a:srgbClr val="455F51"/>
              </a:solidFill>
              <a:latin typeface="Gill Sans MT" panose="02020603050405020304" pitchFamily="2"/>
            </a:endParaRPr>
          </a:p>
          <a:p>
            <a:pPr marL="365760" marR="0" indent="320040" algn="just">
              <a:lnSpc>
                <a:spcPts val="2200"/>
              </a:lnSpc>
              <a:spcBef>
                <a:spcPts val="102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MSW located outside of containers are not collected </a:t>
            </a:r>
          </a:p>
          <a:p>
            <a:pPr marL="685800" marR="0" indent="0" algn="just">
              <a:lnSpc>
                <a:spcPts val="2200"/>
              </a:lnSpc>
              <a:spcBef>
                <a:spcPts val="10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by Kimble or included in the recycling tonnages. </a:t>
            </a:r>
          </a:p>
        </p:txBody>
      </p:sp>
      <p:pic>
        <p:nvPicPr>
          <p:cNvPr id="9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39843" y="600710"/>
            <a:ext cx="8241665" cy="12649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2942" y="911523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SINGLE STREAM RECYCLING DROP-OFF NON-ACCEPTABLE MATERIALS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 Placeholder 248"/>
          <p:cNvSpPr>
            <a:spLocks noGrp="1"/>
          </p:cNvSpPr>
          <p:nvPr>
            <p:ph type="body" idx="10"/>
          </p:nvPr>
        </p:nvSpPr>
        <p:spPr>
          <a:xfrm>
            <a:off x="448310" y="45720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50" name="Text Placeholder 249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52" name="Text Placeholder 251"/>
          <p:cNvSpPr>
            <a:spLocks noGrp="1"/>
          </p:cNvSpPr>
          <p:nvPr>
            <p:ph type="body" idx="10"/>
          </p:nvPr>
        </p:nvSpPr>
        <p:spPr>
          <a:xfrm>
            <a:off x="460375" y="2100580"/>
            <a:ext cx="8242300" cy="37147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i="1" spc="-10" dirty="0">
                <a:solidFill>
                  <a:srgbClr val="455F51"/>
                </a:solidFill>
                <a:latin typeface="Gill Sans MT" panose="02020603050405020304" pitchFamily="2"/>
              </a:rPr>
              <a:t>Montville Township’s curbside recycling percentage is 22.40%. </a:t>
            </a:r>
          </a:p>
          <a:p>
            <a:pPr marL="91440" marR="0" indent="274320" algn="l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 dirty="0">
                <a:solidFill>
                  <a:srgbClr val="455F51"/>
                </a:solidFill>
                <a:latin typeface="Gill Sans MT" panose="02020603050405020304" pitchFamily="2"/>
              </a:rPr>
              <a:t>The District assisted the township of Montville in applying for the Ohio EPA grant. </a:t>
            </a:r>
          </a:p>
          <a:p>
            <a:pPr marL="91440" marR="0" indent="274320" algn="l">
              <a:lnSpc>
                <a:spcPts val="2200"/>
              </a:lnSpc>
              <a:spcBef>
                <a:spcPts val="103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 dirty="0">
                <a:solidFill>
                  <a:srgbClr val="455F51"/>
                </a:solidFill>
                <a:latin typeface="Gill Sans MT" panose="02020603050405020304" pitchFamily="2"/>
              </a:rPr>
              <a:t>The grant contributed funds towards purchasing recycling carts for the collection of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single stream recyclables.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Montville Township was the first curbside recycling program within Medina County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>
                <a:solidFill>
                  <a:srgbClr val="455F51"/>
                </a:solidFill>
                <a:latin typeface="Gill Sans MT" panose="02020603050405020304" pitchFamily="2"/>
              </a:rPr>
              <a:t>and started on November 13, 2017.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 dirty="0">
                <a:solidFill>
                  <a:srgbClr val="455F51"/>
                </a:solidFill>
                <a:latin typeface="Gill Sans MT" panose="02020603050405020304" pitchFamily="2"/>
              </a:rPr>
              <a:t>Montville entered into a five (5) year contract with three (1) year renewals with </a:t>
            </a:r>
          </a:p>
          <a:p>
            <a:pPr marL="365760" marR="0" indent="0" algn="l">
              <a:lnSpc>
                <a:spcPts val="2100"/>
              </a:lnSpc>
              <a:spcBef>
                <a:spcPts val="50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Kimble Companies for the curbside collection of single stream recyclables and trash. </a:t>
            </a:r>
          </a:p>
          <a:p>
            <a:pPr marL="91440" marR="0" indent="274320" algn="l">
              <a:lnSpc>
                <a:spcPts val="2200"/>
              </a:lnSpc>
              <a:spcBef>
                <a:spcPts val="103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 dirty="0">
                <a:solidFill>
                  <a:srgbClr val="455F51"/>
                </a:solidFill>
                <a:latin typeface="Gill Sans MT" panose="02020603050405020304" pitchFamily="2"/>
              </a:rPr>
              <a:t>Trash collection service was selected by each residential unit based on one of three </a:t>
            </a:r>
          </a:p>
          <a:p>
            <a:pPr marL="365760" marR="0" indent="0" algn="l">
              <a:lnSpc>
                <a:spcPts val="2200"/>
              </a:lnSpc>
              <a:spcBef>
                <a:spcPts val="0"/>
              </a:spcBef>
              <a:spcAft>
                <a:spcPts val="2475"/>
              </a:spcAft>
            </a:pPr>
            <a:r>
              <a:rPr lang="en-US" sz="1800" spc="-10" dirty="0">
                <a:solidFill>
                  <a:srgbClr val="455F51"/>
                </a:solidFill>
                <a:latin typeface="Gill Sans MT" panose="02020603050405020304" pitchFamily="2"/>
              </a:rPr>
              <a:t>volume levels. </a:t>
            </a:r>
          </a:p>
        </p:txBody>
      </p:sp>
      <p:pic>
        <p:nvPicPr>
          <p:cNvPr id="10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48310" y="600710"/>
            <a:ext cx="8241665" cy="1264920"/>
          </a:xfrm>
          <a:prstGeom prst="rect">
            <a:avLst/>
          </a:prstGeom>
        </p:spPr>
      </p:pic>
      <p:pic>
        <p:nvPicPr>
          <p:cNvPr id="11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48310" y="600710"/>
            <a:ext cx="8093709" cy="12649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400" y="894590"/>
            <a:ext cx="792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MONTVILLE’S CURBSIDE COLLECTION PROGRAM</a:t>
            </a:r>
          </a:p>
        </p:txBody>
      </p:sp>
      <p:sp>
        <p:nvSpPr>
          <p:cNvPr id="14" name="Text Placeholder 238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119558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 Placeholder 26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67" name="Text Placeholder 266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68" name="Text Placeholder 26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296" name="Image.jpg"/>
          <p:cNvPicPr/>
          <p:nvPr/>
        </p:nvPicPr>
        <p:blipFill rotWithShape="1">
          <a:blip r:embed="rId3"/>
          <a:srcRect r="76398"/>
          <a:stretch/>
        </p:blipFill>
        <p:spPr>
          <a:xfrm>
            <a:off x="152400" y="5815330"/>
            <a:ext cx="2015067" cy="908685"/>
          </a:xfrm>
          <a:prstGeom prst="rect">
            <a:avLst/>
          </a:prstGeom>
        </p:spPr>
      </p:pic>
      <p:sp>
        <p:nvSpPr>
          <p:cNvPr id="270" name="Text Placeholder 269"/>
          <p:cNvSpPr>
            <a:spLocks noGrp="1"/>
          </p:cNvSpPr>
          <p:nvPr>
            <p:ph type="body" idx="10"/>
          </p:nvPr>
        </p:nvSpPr>
        <p:spPr>
          <a:xfrm>
            <a:off x="463550" y="2033270"/>
            <a:ext cx="206946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40"/>
              </a:spcAft>
            </a:pPr>
            <a:r>
              <a:rPr lang="en-US" sz="1800" spc="100" dirty="0">
                <a:solidFill>
                  <a:srgbClr val="FFFFFF"/>
                </a:solidFill>
                <a:latin typeface="Gill Sans MT" panose="02020603050405020304" pitchFamily="2"/>
              </a:rPr>
              <a:t>Monthly charges </a:t>
            </a:r>
          </a:p>
        </p:txBody>
      </p:sp>
      <p:sp>
        <p:nvSpPr>
          <p:cNvPr id="271" name="Text Placeholder 270"/>
          <p:cNvSpPr>
            <a:spLocks noGrp="1"/>
          </p:cNvSpPr>
          <p:nvPr>
            <p:ph type="body" idx="10"/>
          </p:nvPr>
        </p:nvSpPr>
        <p:spPr>
          <a:xfrm>
            <a:off x="463550" y="2416810"/>
            <a:ext cx="206946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75" dirty="0">
                <a:solidFill>
                  <a:srgbClr val="000000"/>
                </a:solidFill>
                <a:latin typeface="Gill Sans MT" panose="02020603050405020304" pitchFamily="2"/>
              </a:rPr>
              <a:t>Year 1  </a:t>
            </a:r>
          </a:p>
        </p:txBody>
      </p:sp>
      <p:sp>
        <p:nvSpPr>
          <p:cNvPr id="272" name="Text Placeholder 271"/>
          <p:cNvSpPr>
            <a:spLocks noGrp="1"/>
          </p:cNvSpPr>
          <p:nvPr>
            <p:ph type="body" idx="10"/>
          </p:nvPr>
        </p:nvSpPr>
        <p:spPr>
          <a:xfrm>
            <a:off x="2545080" y="2033270"/>
            <a:ext cx="207581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5"/>
              </a:spcAft>
            </a:pPr>
            <a:r>
              <a:rPr lang="en-US" sz="1850" spc="80" dirty="0">
                <a:solidFill>
                  <a:srgbClr val="FFFFFF"/>
                </a:solidFill>
                <a:latin typeface="Gill Sans MT" panose="02020603050405020304" pitchFamily="2"/>
              </a:rPr>
              <a:t>“unlimited” </a:t>
            </a:r>
          </a:p>
        </p:txBody>
      </p:sp>
      <p:sp>
        <p:nvSpPr>
          <p:cNvPr id="273" name="Text Placeholder 272"/>
          <p:cNvSpPr>
            <a:spLocks noGrp="1"/>
          </p:cNvSpPr>
          <p:nvPr>
            <p:ph type="body" idx="10"/>
          </p:nvPr>
        </p:nvSpPr>
        <p:spPr>
          <a:xfrm>
            <a:off x="2545080" y="2416810"/>
            <a:ext cx="207581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25" dirty="0">
                <a:solidFill>
                  <a:srgbClr val="000000"/>
                </a:solidFill>
                <a:latin typeface="Gill Sans MT" panose="02020603050405020304" pitchFamily="2"/>
              </a:rPr>
              <a:t>$17.05  </a:t>
            </a:r>
          </a:p>
        </p:txBody>
      </p:sp>
      <p:sp>
        <p:nvSpPr>
          <p:cNvPr id="274" name="Text Placeholder 273"/>
          <p:cNvSpPr>
            <a:spLocks noGrp="1"/>
          </p:cNvSpPr>
          <p:nvPr>
            <p:ph type="body" idx="10"/>
          </p:nvPr>
        </p:nvSpPr>
        <p:spPr>
          <a:xfrm>
            <a:off x="4632960" y="2033270"/>
            <a:ext cx="2069465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5"/>
              </a:spcAft>
            </a:pPr>
            <a:r>
              <a:rPr lang="en-US" sz="1850" spc="80" dirty="0">
                <a:solidFill>
                  <a:srgbClr val="FFFFFF"/>
                </a:solidFill>
                <a:latin typeface="Gill Sans MT" panose="02020603050405020304" pitchFamily="2"/>
              </a:rPr>
              <a:t>“limited” </a:t>
            </a:r>
          </a:p>
        </p:txBody>
      </p:sp>
      <p:sp>
        <p:nvSpPr>
          <p:cNvPr id="275" name="Text Placeholder 274"/>
          <p:cNvSpPr>
            <a:spLocks noGrp="1"/>
          </p:cNvSpPr>
          <p:nvPr>
            <p:ph type="body" idx="10"/>
          </p:nvPr>
        </p:nvSpPr>
        <p:spPr>
          <a:xfrm>
            <a:off x="4632960" y="2416810"/>
            <a:ext cx="2069465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1250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1745"/>
              </a:spcAft>
            </a:pPr>
            <a:r>
              <a:rPr lang="en-US" sz="1800" spc="-25" dirty="0">
                <a:solidFill>
                  <a:srgbClr val="000000"/>
                </a:solidFill>
                <a:latin typeface="Gill Sans MT" panose="02020603050405020304" pitchFamily="2"/>
              </a:rPr>
              <a:t>$16.05  </a:t>
            </a:r>
          </a:p>
        </p:txBody>
      </p:sp>
      <p:sp>
        <p:nvSpPr>
          <p:cNvPr id="276" name="Text Placeholder 275"/>
          <p:cNvSpPr>
            <a:spLocks noGrp="1"/>
          </p:cNvSpPr>
          <p:nvPr>
            <p:ph type="body" idx="10"/>
          </p:nvPr>
        </p:nvSpPr>
        <p:spPr>
          <a:xfrm>
            <a:off x="6714490" y="2033270"/>
            <a:ext cx="1965960" cy="34417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38100" rIns="0" bIns="0" anchor="t"/>
          <a:lstStyle/>
          <a:p>
            <a:pPr marL="0" marR="0" indent="0" algn="ctr">
              <a:lnSpc>
                <a:spcPts val="2200"/>
              </a:lnSpc>
              <a:spcAft>
                <a:spcPts val="240"/>
              </a:spcAft>
            </a:pPr>
            <a:r>
              <a:rPr lang="en-US" sz="1850" spc="80" dirty="0">
                <a:solidFill>
                  <a:srgbClr val="FFFFFF"/>
                </a:solidFill>
                <a:latin typeface="Gill Sans MT" panose="02020603050405020304" pitchFamily="2"/>
              </a:rPr>
              <a:t>“bag” </a:t>
            </a:r>
          </a:p>
        </p:txBody>
      </p:sp>
      <p:sp>
        <p:nvSpPr>
          <p:cNvPr id="277" name="Text Placeholder 276"/>
          <p:cNvSpPr>
            <a:spLocks noGrp="1"/>
          </p:cNvSpPr>
          <p:nvPr>
            <p:ph type="body" idx="10"/>
          </p:nvPr>
        </p:nvSpPr>
        <p:spPr>
          <a:xfrm>
            <a:off x="6714490" y="2416810"/>
            <a:ext cx="1965960" cy="61595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3365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" dirty="0">
                <a:solidFill>
                  <a:srgbClr val="000000"/>
                </a:solidFill>
                <a:latin typeface="Gill Sans MT" panose="02020603050405020304" pitchFamily="2"/>
              </a:rPr>
              <a:t>$7 w/ $2 charge </a:t>
            </a:r>
          </a:p>
          <a:p>
            <a:pPr marL="91440" marR="0" indent="0" algn="l">
              <a:lnSpc>
                <a:spcPts val="2100"/>
              </a:lnSpc>
              <a:spcBef>
                <a:spcPts val="20"/>
              </a:spcBef>
              <a:spcAft>
                <a:spcPts val="260"/>
              </a:spcAft>
            </a:pPr>
            <a:r>
              <a:rPr lang="en-US" sz="1800" spc="-10" dirty="0">
                <a:solidFill>
                  <a:srgbClr val="000000"/>
                </a:solidFill>
                <a:latin typeface="Gill Sans MT" panose="02020603050405020304" pitchFamily="2"/>
              </a:rPr>
              <a:t>for 10 bags </a:t>
            </a:r>
          </a:p>
        </p:txBody>
      </p:sp>
      <p:sp>
        <p:nvSpPr>
          <p:cNvPr id="278" name="Text Placeholder 277"/>
          <p:cNvSpPr>
            <a:spLocks noGrp="1"/>
          </p:cNvSpPr>
          <p:nvPr>
            <p:ph type="body" idx="10"/>
          </p:nvPr>
        </p:nvSpPr>
        <p:spPr>
          <a:xfrm>
            <a:off x="463550" y="3044825"/>
            <a:ext cx="206946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50" dirty="0">
                <a:solidFill>
                  <a:srgbClr val="000000"/>
                </a:solidFill>
                <a:latin typeface="Gill Sans MT" panose="02020603050405020304" pitchFamily="2"/>
              </a:rPr>
              <a:t>Year 2 </a:t>
            </a:r>
          </a:p>
        </p:txBody>
      </p:sp>
      <p:sp>
        <p:nvSpPr>
          <p:cNvPr id="279" name="Text Placeholder 278"/>
          <p:cNvSpPr>
            <a:spLocks noGrp="1"/>
          </p:cNvSpPr>
          <p:nvPr>
            <p:ph type="body" idx="10"/>
          </p:nvPr>
        </p:nvSpPr>
        <p:spPr>
          <a:xfrm>
            <a:off x="463550" y="3413760"/>
            <a:ext cx="206946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50" dirty="0">
                <a:solidFill>
                  <a:srgbClr val="000000"/>
                </a:solidFill>
                <a:latin typeface="Gill Sans MT" panose="02020603050405020304" pitchFamily="2"/>
              </a:rPr>
              <a:t>Year 3  </a:t>
            </a:r>
          </a:p>
        </p:txBody>
      </p:sp>
      <p:sp>
        <p:nvSpPr>
          <p:cNvPr id="280" name="Text Placeholder 279"/>
          <p:cNvSpPr>
            <a:spLocks noGrp="1"/>
          </p:cNvSpPr>
          <p:nvPr>
            <p:ph type="body" idx="10"/>
          </p:nvPr>
        </p:nvSpPr>
        <p:spPr>
          <a:xfrm>
            <a:off x="2545080" y="3044825"/>
            <a:ext cx="207581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60" dirty="0">
                <a:solidFill>
                  <a:srgbClr val="000000"/>
                </a:solidFill>
                <a:latin typeface="Gill Sans MT" panose="02020603050405020304" pitchFamily="2"/>
              </a:rPr>
              <a:t>$17.51 </a:t>
            </a:r>
          </a:p>
        </p:txBody>
      </p:sp>
      <p:sp>
        <p:nvSpPr>
          <p:cNvPr id="281" name="Text Placeholder 280"/>
          <p:cNvSpPr>
            <a:spLocks noGrp="1"/>
          </p:cNvSpPr>
          <p:nvPr>
            <p:ph type="body" idx="10"/>
          </p:nvPr>
        </p:nvSpPr>
        <p:spPr>
          <a:xfrm>
            <a:off x="2545080" y="3413760"/>
            <a:ext cx="207581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15" dirty="0">
                <a:solidFill>
                  <a:srgbClr val="000000"/>
                </a:solidFill>
                <a:latin typeface="Gill Sans MT" panose="02020603050405020304" pitchFamily="2"/>
              </a:rPr>
              <a:t>$17.98  </a:t>
            </a:r>
          </a:p>
        </p:txBody>
      </p:sp>
      <p:sp>
        <p:nvSpPr>
          <p:cNvPr id="282" name="Text Placeholder 281"/>
          <p:cNvSpPr>
            <a:spLocks noGrp="1"/>
          </p:cNvSpPr>
          <p:nvPr>
            <p:ph type="body" idx="10"/>
          </p:nvPr>
        </p:nvSpPr>
        <p:spPr>
          <a:xfrm>
            <a:off x="4632960" y="3044825"/>
            <a:ext cx="2069465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15" dirty="0">
                <a:solidFill>
                  <a:srgbClr val="000000"/>
                </a:solidFill>
                <a:latin typeface="Gill Sans MT" panose="02020603050405020304" pitchFamily="2"/>
              </a:rPr>
              <a:t>$16.48 </a:t>
            </a:r>
          </a:p>
        </p:txBody>
      </p:sp>
      <p:sp>
        <p:nvSpPr>
          <p:cNvPr id="283" name="Text Placeholder 282"/>
          <p:cNvSpPr>
            <a:spLocks noGrp="1"/>
          </p:cNvSpPr>
          <p:nvPr>
            <p:ph type="body" idx="10"/>
          </p:nvPr>
        </p:nvSpPr>
        <p:spPr>
          <a:xfrm>
            <a:off x="4632960" y="3413760"/>
            <a:ext cx="2069465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25"/>
              </a:spcAft>
            </a:pPr>
            <a:r>
              <a:rPr lang="en-US" sz="1800" spc="-25" dirty="0">
                <a:solidFill>
                  <a:srgbClr val="000000"/>
                </a:solidFill>
                <a:latin typeface="Gill Sans MT" panose="02020603050405020304" pitchFamily="2"/>
              </a:rPr>
              <a:t>$16.93  </a:t>
            </a:r>
          </a:p>
        </p:txBody>
      </p:sp>
      <p:sp>
        <p:nvSpPr>
          <p:cNvPr id="284" name="Text Placeholder 283"/>
          <p:cNvSpPr>
            <a:spLocks noGrp="1"/>
          </p:cNvSpPr>
          <p:nvPr>
            <p:ph type="body" idx="10"/>
          </p:nvPr>
        </p:nvSpPr>
        <p:spPr>
          <a:xfrm>
            <a:off x="6714490" y="3044825"/>
            <a:ext cx="1965960" cy="35687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30"/>
              </a:spcAft>
            </a:pPr>
            <a:r>
              <a:rPr lang="en-US" sz="1800" spc="-5" dirty="0">
                <a:solidFill>
                  <a:srgbClr val="000000"/>
                </a:solidFill>
                <a:latin typeface="Gill Sans MT" panose="02020603050405020304" pitchFamily="2"/>
              </a:rPr>
              <a:t>$7.19 ($2.05 bags) </a:t>
            </a:r>
          </a:p>
        </p:txBody>
      </p:sp>
      <p:sp>
        <p:nvSpPr>
          <p:cNvPr id="285" name="Text Placeholder 284"/>
          <p:cNvSpPr>
            <a:spLocks noGrp="1"/>
          </p:cNvSpPr>
          <p:nvPr>
            <p:ph type="body" idx="10"/>
          </p:nvPr>
        </p:nvSpPr>
        <p:spPr>
          <a:xfrm>
            <a:off x="6714490" y="3413760"/>
            <a:ext cx="1965960" cy="35941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85"/>
              </a:spcAft>
            </a:pPr>
            <a:r>
              <a:rPr lang="en-US" sz="1800" spc="-5" dirty="0">
                <a:solidFill>
                  <a:srgbClr val="000000"/>
                </a:solidFill>
                <a:latin typeface="Gill Sans MT" panose="02020603050405020304" pitchFamily="2"/>
              </a:rPr>
              <a:t>$7.38 ($2.10 bags) </a:t>
            </a:r>
          </a:p>
        </p:txBody>
      </p:sp>
      <p:sp>
        <p:nvSpPr>
          <p:cNvPr id="286" name="Text Placeholder 285"/>
          <p:cNvSpPr>
            <a:spLocks noGrp="1"/>
          </p:cNvSpPr>
          <p:nvPr>
            <p:ph type="body" idx="10"/>
          </p:nvPr>
        </p:nvSpPr>
        <p:spPr>
          <a:xfrm>
            <a:off x="463550" y="3785870"/>
            <a:ext cx="206946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45" dirty="0">
                <a:solidFill>
                  <a:srgbClr val="000000"/>
                </a:solidFill>
                <a:latin typeface="Gill Sans MT" panose="02020603050405020304" pitchFamily="2"/>
              </a:rPr>
              <a:t>Year 4 </a:t>
            </a:r>
          </a:p>
        </p:txBody>
      </p:sp>
      <p:sp>
        <p:nvSpPr>
          <p:cNvPr id="287" name="Text Placeholder 286"/>
          <p:cNvSpPr>
            <a:spLocks noGrp="1"/>
          </p:cNvSpPr>
          <p:nvPr>
            <p:ph type="body" idx="10"/>
          </p:nvPr>
        </p:nvSpPr>
        <p:spPr>
          <a:xfrm>
            <a:off x="463550" y="4157345"/>
            <a:ext cx="206946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45" dirty="0">
                <a:solidFill>
                  <a:srgbClr val="000000"/>
                </a:solidFill>
                <a:latin typeface="Gill Sans MT" panose="02020603050405020304" pitchFamily="2"/>
              </a:rPr>
              <a:t>Year 5  </a:t>
            </a:r>
          </a:p>
        </p:txBody>
      </p:sp>
      <p:sp>
        <p:nvSpPr>
          <p:cNvPr id="288" name="Text Placeholder 287"/>
          <p:cNvSpPr>
            <a:spLocks noGrp="1"/>
          </p:cNvSpPr>
          <p:nvPr>
            <p:ph type="body" idx="10"/>
          </p:nvPr>
        </p:nvSpPr>
        <p:spPr>
          <a:xfrm>
            <a:off x="2545080" y="3785870"/>
            <a:ext cx="207581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15" dirty="0">
                <a:solidFill>
                  <a:srgbClr val="000000"/>
                </a:solidFill>
                <a:latin typeface="Gill Sans MT" panose="02020603050405020304" pitchFamily="2"/>
              </a:rPr>
              <a:t>$18.47 </a:t>
            </a:r>
          </a:p>
        </p:txBody>
      </p:sp>
      <p:sp>
        <p:nvSpPr>
          <p:cNvPr id="289" name="Text Placeholder 288"/>
          <p:cNvSpPr>
            <a:spLocks noGrp="1"/>
          </p:cNvSpPr>
          <p:nvPr>
            <p:ph type="body" idx="10"/>
          </p:nvPr>
        </p:nvSpPr>
        <p:spPr>
          <a:xfrm>
            <a:off x="2545080" y="4157345"/>
            <a:ext cx="207581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10" dirty="0">
                <a:solidFill>
                  <a:srgbClr val="000000"/>
                </a:solidFill>
                <a:latin typeface="Gill Sans MT" panose="02020603050405020304" pitchFamily="2"/>
              </a:rPr>
              <a:t>$18.97  </a:t>
            </a:r>
          </a:p>
        </p:txBody>
      </p:sp>
      <p:sp>
        <p:nvSpPr>
          <p:cNvPr id="290" name="Text Placeholder 289"/>
          <p:cNvSpPr>
            <a:spLocks noGrp="1"/>
          </p:cNvSpPr>
          <p:nvPr>
            <p:ph type="body" idx="10"/>
          </p:nvPr>
        </p:nvSpPr>
        <p:spPr>
          <a:xfrm>
            <a:off x="4632960" y="3785870"/>
            <a:ext cx="2069465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50"/>
              </a:spcAft>
            </a:pPr>
            <a:r>
              <a:rPr lang="en-US" sz="1800" spc="-20" dirty="0">
                <a:solidFill>
                  <a:srgbClr val="000000"/>
                </a:solidFill>
                <a:latin typeface="Gill Sans MT" panose="02020603050405020304" pitchFamily="2"/>
              </a:rPr>
              <a:t>$17.39 </a:t>
            </a:r>
          </a:p>
        </p:txBody>
      </p:sp>
      <p:sp>
        <p:nvSpPr>
          <p:cNvPr id="291" name="Text Placeholder 290"/>
          <p:cNvSpPr>
            <a:spLocks noGrp="1"/>
          </p:cNvSpPr>
          <p:nvPr>
            <p:ph type="body" idx="10"/>
          </p:nvPr>
        </p:nvSpPr>
        <p:spPr>
          <a:xfrm>
            <a:off x="4632960" y="4157345"/>
            <a:ext cx="2069465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05"/>
              </a:spcAft>
            </a:pPr>
            <a:r>
              <a:rPr lang="en-US" sz="1800" spc="-25" dirty="0">
                <a:solidFill>
                  <a:srgbClr val="000000"/>
                </a:solidFill>
                <a:latin typeface="Gill Sans MT" panose="02020603050405020304" pitchFamily="2"/>
              </a:rPr>
              <a:t>$17.85  </a:t>
            </a:r>
          </a:p>
        </p:txBody>
      </p:sp>
      <p:sp>
        <p:nvSpPr>
          <p:cNvPr id="292" name="Text Placeholder 291"/>
          <p:cNvSpPr>
            <a:spLocks noGrp="1"/>
          </p:cNvSpPr>
          <p:nvPr>
            <p:ph type="body" idx="10"/>
          </p:nvPr>
        </p:nvSpPr>
        <p:spPr>
          <a:xfrm>
            <a:off x="6714490" y="3785870"/>
            <a:ext cx="1965960" cy="359410"/>
          </a:xfrm>
          <a:prstGeom prst="rect">
            <a:avLst/>
          </a:prstGeom>
          <a:solidFill>
            <a:srgbClr val="E9EFE8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335"/>
              </a:spcAft>
            </a:pPr>
            <a:r>
              <a:rPr lang="en-US" sz="1800" spc="-5" dirty="0">
                <a:solidFill>
                  <a:srgbClr val="000000"/>
                </a:solidFill>
                <a:latin typeface="Gill Sans MT" panose="02020603050405020304" pitchFamily="2"/>
              </a:rPr>
              <a:t>$7.58 ($2.15 bags) </a:t>
            </a:r>
          </a:p>
        </p:txBody>
      </p:sp>
      <p:sp>
        <p:nvSpPr>
          <p:cNvPr id="293" name="Text Placeholder 292"/>
          <p:cNvSpPr>
            <a:spLocks noGrp="1"/>
          </p:cNvSpPr>
          <p:nvPr>
            <p:ph type="body" idx="10"/>
          </p:nvPr>
        </p:nvSpPr>
        <p:spPr>
          <a:xfrm>
            <a:off x="6714490" y="4157345"/>
            <a:ext cx="1965960" cy="356870"/>
          </a:xfrm>
          <a:prstGeom prst="rect">
            <a:avLst/>
          </a:prstGeom>
          <a:solidFill>
            <a:srgbClr val="D1DFCE"/>
          </a:solidFill>
          <a:ln w="0" cmpd="sng">
            <a:noFill/>
            <a:prstDash val="solid"/>
          </a:ln>
        </p:spPr>
        <p:txBody>
          <a:bodyPr vert="horz" lIns="0" tIns="48895" rIns="0" bIns="0" anchor="t"/>
          <a:lstStyle/>
          <a:p>
            <a:pPr marL="91440" marR="0" indent="0" algn="l">
              <a:lnSpc>
                <a:spcPts val="2100"/>
              </a:lnSpc>
              <a:spcAft>
                <a:spcPts val="285"/>
              </a:spcAft>
            </a:pPr>
            <a:r>
              <a:rPr lang="en-US" sz="1800" spc="-5" dirty="0">
                <a:solidFill>
                  <a:srgbClr val="000000"/>
                </a:solidFill>
                <a:latin typeface="Gill Sans MT" panose="02020603050405020304" pitchFamily="2"/>
              </a:rPr>
              <a:t>$7.79 ($2.20 bags) </a:t>
            </a:r>
          </a:p>
        </p:txBody>
      </p:sp>
      <p:sp>
        <p:nvSpPr>
          <p:cNvPr id="294" name="Text Placeholder 293"/>
          <p:cNvSpPr>
            <a:spLocks noGrp="1"/>
          </p:cNvSpPr>
          <p:nvPr>
            <p:ph type="body" idx="10"/>
          </p:nvPr>
        </p:nvSpPr>
        <p:spPr>
          <a:xfrm>
            <a:off x="865505" y="4514215"/>
            <a:ext cx="7632700" cy="13011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35255" rIns="0" bIns="0" anchor="t"/>
          <a:lstStyle/>
          <a:p>
            <a:pPr marL="0" marR="0" indent="0" algn="l">
              <a:lnSpc>
                <a:spcPts val="2200"/>
              </a:lnSpc>
              <a:spcAft>
                <a:spcPts val="0"/>
              </a:spcAft>
            </a:pPr>
            <a:r>
              <a:rPr lang="en-US" sz="1800" spc="-40" dirty="0">
                <a:solidFill>
                  <a:srgbClr val="455F51"/>
                </a:solidFill>
                <a:latin typeface="Gill Sans MT" panose="02020603050405020304" pitchFamily="2"/>
              </a:rPr>
              <a:t>Unlimited = 64-gal container for recyclables, 95-</a:t>
            </a:r>
            <a:r>
              <a:rPr lang="en-US" sz="1850" spc="-30" dirty="0">
                <a:solidFill>
                  <a:srgbClr val="455F51"/>
                </a:solidFill>
                <a:latin typeface="Gill Sans MT" panose="02020603050405020304" pitchFamily="2"/>
              </a:rPr>
              <a:t>gal container trash, plus add’l trash </a:t>
            </a:r>
          </a:p>
          <a:p>
            <a:pPr marL="0" marR="0" indent="0" algn="l">
              <a:lnSpc>
                <a:spcPts val="2100"/>
              </a:lnSpc>
              <a:spcBef>
                <a:spcPts val="505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55F51"/>
                </a:solidFill>
                <a:latin typeface="Gill Sans MT" panose="02020603050405020304" pitchFamily="2"/>
              </a:rPr>
              <a:t>Limited = 64-gal container for recyclables, 95-gal container trash </a:t>
            </a:r>
          </a:p>
          <a:p>
            <a:pPr marL="0" marR="0" indent="0" algn="l">
              <a:lnSpc>
                <a:spcPts val="2100"/>
              </a:lnSpc>
              <a:spcBef>
                <a:spcPts val="480"/>
              </a:spcBef>
              <a:spcAft>
                <a:spcPts val="1740"/>
              </a:spcAft>
            </a:pPr>
            <a:r>
              <a:rPr lang="en-US" sz="1800" spc="0" dirty="0">
                <a:solidFill>
                  <a:srgbClr val="455F51"/>
                </a:solidFill>
                <a:latin typeface="Gill Sans MT" panose="02020603050405020304" pitchFamily="2"/>
              </a:rPr>
              <a:t>Bag = 64-gal container for recyclables &amp; 30-gal trash bags </a:t>
            </a:r>
          </a:p>
        </p:txBody>
      </p:sp>
      <p:pic>
        <p:nvPicPr>
          <p:cNvPr id="33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48310" y="600710"/>
            <a:ext cx="8093709" cy="12649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910004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MONTVILLE’S CURBSIDE COLLECTION PROGRAM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ext Placeholder 300"/>
          <p:cNvSpPr>
            <a:spLocks noGrp="1"/>
          </p:cNvSpPr>
          <p:nvPr>
            <p:ph type="body" idx="10"/>
          </p:nvPr>
        </p:nvSpPr>
        <p:spPr>
          <a:xfrm>
            <a:off x="2587502" y="5874385"/>
            <a:ext cx="6431915" cy="9074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75565" rIns="0" bIns="0" anchor="t"/>
          <a:lstStyle/>
          <a:p>
            <a:pPr marL="777240" marR="2240280" indent="0" algn="l">
              <a:lnSpc>
                <a:spcPts val="2200"/>
              </a:lnSpc>
              <a:spcAft>
                <a:spcPts val="20"/>
              </a:spcAft>
            </a:pPr>
            <a:r>
              <a:rPr lang="en-US" sz="1800" b="1" i="1" spc="0" dirty="0">
                <a:solidFill>
                  <a:srgbClr val="000000"/>
                </a:solidFill>
                <a:latin typeface="Arial" panose="02020603050405020304" pitchFamily="2"/>
              </a:rPr>
              <a:t>More Communities considering Non-Subscription Curbside Recycling </a:t>
            </a:r>
          </a:p>
        </p:txBody>
      </p:sp>
      <p:sp>
        <p:nvSpPr>
          <p:cNvPr id="310" name="Text Placeholder 309"/>
          <p:cNvSpPr>
            <a:spLocks noGrp="1"/>
          </p:cNvSpPr>
          <p:nvPr>
            <p:ph type="body" idx="10"/>
          </p:nvPr>
        </p:nvSpPr>
        <p:spPr>
          <a:xfrm>
            <a:off x="914400" y="4953000"/>
            <a:ext cx="1856740" cy="17335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7" name="Text Placeholder 316"/>
          <p:cNvSpPr>
            <a:spLocks noGrp="1"/>
          </p:cNvSpPr>
          <p:nvPr>
            <p:ph type="body" idx="10"/>
          </p:nvPr>
        </p:nvSpPr>
        <p:spPr>
          <a:xfrm>
            <a:off x="3447415" y="2048510"/>
            <a:ext cx="41465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18" name="Text Placeholder 317"/>
          <p:cNvSpPr>
            <a:spLocks noGrp="1"/>
          </p:cNvSpPr>
          <p:nvPr>
            <p:ph type="body" idx="10"/>
          </p:nvPr>
        </p:nvSpPr>
        <p:spPr>
          <a:xfrm>
            <a:off x="4184650" y="2048510"/>
            <a:ext cx="783590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324" name="Text Placeholder 323"/>
          <p:cNvSpPr>
            <a:spLocks noGrp="1"/>
          </p:cNvSpPr>
          <p:nvPr>
            <p:ph type="body" idx="10"/>
          </p:nvPr>
        </p:nvSpPr>
        <p:spPr>
          <a:xfrm>
            <a:off x="222250" y="5882640"/>
            <a:ext cx="1018540" cy="47561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cxnSp>
        <p:nvCxnSpPr>
          <p:cNvPr id="328" name="Straight Connector 327"/>
          <p:cNvCxnSpPr/>
          <p:nvPr/>
        </p:nvCxnSpPr>
        <p:spPr>
          <a:xfrm>
            <a:off x="3355975" y="5874385"/>
            <a:ext cx="5088890" cy="0"/>
          </a:xfrm>
          <a:prstGeom prst="line">
            <a:avLst/>
          </a:prstGeom>
          <a:ln w="12065" cmpd="sng">
            <a:solidFill>
              <a:srgbClr val="000000"/>
            </a:solidFill>
          </a:ln>
        </p:spPr>
      </p:cxnSp>
      <p:cxnSp>
        <p:nvCxnSpPr>
          <p:cNvPr id="329" name="Straight Connector 328"/>
          <p:cNvCxnSpPr/>
          <p:nvPr/>
        </p:nvCxnSpPr>
        <p:spPr>
          <a:xfrm>
            <a:off x="3355975" y="1952625"/>
            <a:ext cx="0" cy="3921760"/>
          </a:xfrm>
          <a:prstGeom prst="line">
            <a:avLst/>
          </a:prstGeom>
          <a:ln w="8890" cmpd="sng">
            <a:solidFill>
              <a:srgbClr val="000000"/>
            </a:solidFill>
          </a:ln>
        </p:spPr>
      </p:cxnSp>
      <p:pic>
        <p:nvPicPr>
          <p:cNvPr id="32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093709" cy="12649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3411" y="1066800"/>
            <a:ext cx="7682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FUTURE CURBSIDE RECYCLING</a:t>
            </a:r>
          </a:p>
        </p:txBody>
      </p:sp>
      <p:pic>
        <p:nvPicPr>
          <p:cNvPr id="39" name="Image.jpg"/>
          <p:cNvPicPr/>
          <p:nvPr/>
        </p:nvPicPr>
        <p:blipFill rotWithShape="1">
          <a:blip r:embed="rId4"/>
          <a:srcRect l="8066" t="24329" r="9962"/>
          <a:stretch/>
        </p:blipFill>
        <p:spPr>
          <a:xfrm>
            <a:off x="3277641" y="1952625"/>
            <a:ext cx="5167224" cy="3939720"/>
          </a:xfrm>
          <a:prstGeom prst="rect">
            <a:avLst/>
          </a:prstGeom>
        </p:spPr>
      </p:pic>
      <p:sp>
        <p:nvSpPr>
          <p:cNvPr id="22" name="5-Point Star 21"/>
          <p:cNvSpPr/>
          <p:nvPr/>
        </p:nvSpPr>
        <p:spPr>
          <a:xfrm>
            <a:off x="633411" y="5029200"/>
            <a:ext cx="890589" cy="4572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C:\Users\bb807\AppData\Local\Microsoft\Windows\Temporary Internet Files\Content.IE5\Q193ZH7A\600px-URSS_aviation_black_bordered_red_star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460" y="3581400"/>
            <a:ext cx="193919" cy="1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bb807\AppData\Local\Microsoft\Windows\Temporary Internet Files\Content.IE5\Q193ZH7A\600px-URSS_aviation_black_bordered_red_star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895600"/>
            <a:ext cx="193919" cy="1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C:\Users\bb807\AppData\Local\Microsoft\Windows\Temporary Internet Files\Content.IE5\Q193ZH7A\600px-URSS_aviation_black_bordered_red_star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711053"/>
            <a:ext cx="193919" cy="1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b807\AppData\Local\Microsoft\Windows\Temporary Internet Files\Content.IE5\8PT7H3T1\Eight_rayed_star_(red)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959" y="2209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362779" y="3078427"/>
            <a:ext cx="101893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 Creating bids</a:t>
            </a:r>
          </a:p>
          <a:p>
            <a:pPr algn="r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Start 7-1-19</a:t>
            </a:r>
          </a:p>
          <a:p>
            <a:pPr algn="r"/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Picture 2" descr="C:\Users\bb807\AppData\Local\Microsoft\Windows\Temporary Internet Files\Content.IE5\Q193ZH7A\600px-URSS_aviation_black_bordered_red_star.svg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13" y="3086153"/>
            <a:ext cx="193919" cy="18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C:\Users\bb807\AppData\Local\Microsoft\Windows\Temporary Internet Files\Content.IE5\8PT7H3T1\Eight_rayed_star_(red)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472" y="334347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9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4" t="9959" r="13567" b="13039"/>
          <a:stretch/>
        </p:blipFill>
        <p:spPr bwMode="auto">
          <a:xfrm>
            <a:off x="616477" y="2362200"/>
            <a:ext cx="2389189" cy="3183216"/>
          </a:xfrm>
          <a:prstGeom prst="rect">
            <a:avLst/>
          </a:prstGeom>
          <a:noFill/>
        </p:spPr>
      </p:pic>
      <p:sp>
        <p:nvSpPr>
          <p:cNvPr id="61" name="Text Placeholder 266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62" name="Text Placeholder 26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63" name="Text Placeholder 26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799" y="838199"/>
            <a:ext cx="8001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COMPLIMENTARY MIXED WASTE PROCESSING </a:t>
            </a:r>
          </a:p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SOLUTION</a:t>
            </a:r>
          </a:p>
        </p:txBody>
      </p:sp>
      <p:sp>
        <p:nvSpPr>
          <p:cNvPr id="15" name="Text Placeholder 44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6" name="Text Placeholder 450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7" name="Text Placeholder 45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46" name="Text Placeholder 445"/>
          <p:cNvSpPr>
            <a:spLocks noGrp="1"/>
          </p:cNvSpPr>
          <p:nvPr>
            <p:ph type="body" idx="10"/>
          </p:nvPr>
        </p:nvSpPr>
        <p:spPr>
          <a:xfrm>
            <a:off x="448310" y="2019300"/>
            <a:ext cx="8242300" cy="461010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8288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" dirty="0">
                <a:solidFill>
                  <a:srgbClr val="455F51"/>
                </a:solidFill>
                <a:latin typeface="Arial" panose="02020603050405020304" pitchFamily="2"/>
              </a:rPr>
              <a:t>Selection Process </a:t>
            </a:r>
          </a:p>
          <a:p>
            <a:pPr marL="50292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Request for Qualifications followed by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Request for Proposals from Qualified Respondents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Responses from Rumpke, Entsorga, Kimble and Envision Waste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 dirty="0">
                <a:solidFill>
                  <a:srgbClr val="455F51"/>
                </a:solidFill>
                <a:latin typeface="Arial" panose="02020603050405020304" pitchFamily="2"/>
              </a:rPr>
              <a:t>Services </a:t>
            </a:r>
          </a:p>
          <a:p>
            <a:pPr marL="182880" marR="0" indent="0" algn="l">
              <a:lnSpc>
                <a:spcPts val="2300"/>
              </a:lnSpc>
              <a:spcBef>
                <a:spcPts val="1215"/>
              </a:spcBef>
              <a:spcAft>
                <a:spcPts val="0"/>
              </a:spcAft>
            </a:pPr>
            <a:r>
              <a:rPr lang="en-US" sz="2000" b="1" spc="-10" dirty="0">
                <a:solidFill>
                  <a:srgbClr val="455F51"/>
                </a:solidFill>
                <a:latin typeface="Arial" panose="02020603050405020304" pitchFamily="2"/>
              </a:rPr>
              <a:t>Range of Responses </a:t>
            </a:r>
          </a:p>
          <a:p>
            <a:pPr marL="50292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Recovery by physical/mechanical separation for commodities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and/or production of engineered fuel product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Address commercial and/or residential municipal solid waste and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transfer, transport and disposal </a:t>
            </a:r>
          </a:p>
          <a:p>
            <a:pPr marL="50292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Base 10-year contract, with two (2) 5-year extensions, equipment </a:t>
            </a:r>
          </a:p>
          <a:p>
            <a:pPr marL="822960" marR="0" indent="0" algn="l">
              <a:lnSpc>
                <a:spcPts val="2300"/>
              </a:lnSpc>
              <a:spcBef>
                <a:spcPts val="135"/>
              </a:spcBef>
              <a:spcAft>
                <a:spcPts val="6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may be purchased by District at contract end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Text Placeholder 44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51" name="Text Placeholder 450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52" name="Text Placeholder 45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54" name="Text Placeholder 453"/>
          <p:cNvSpPr>
            <a:spLocks noGrp="1"/>
          </p:cNvSpPr>
          <p:nvPr>
            <p:ph type="body" idx="10"/>
          </p:nvPr>
        </p:nvSpPr>
        <p:spPr>
          <a:xfrm>
            <a:off x="336550" y="2085975"/>
            <a:ext cx="8547100" cy="430212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7432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45" dirty="0">
                <a:solidFill>
                  <a:srgbClr val="455F51"/>
                </a:solidFill>
                <a:latin typeface="Arial" panose="02020603050405020304" pitchFamily="2"/>
              </a:rPr>
              <a:t>Range of Responses (cont.) </a:t>
            </a:r>
          </a:p>
          <a:p>
            <a:pPr marL="640080" marR="0" indent="320040" algn="l">
              <a:lnSpc>
                <a:spcPts val="2400"/>
              </a:lnSpc>
              <a:spcBef>
                <a:spcPts val="10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Pricing varied from $/inbound ton, to $/processed ton, with intent to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 dirty="0">
                <a:solidFill>
                  <a:srgbClr val="455F51"/>
                </a:solidFill>
                <a:latin typeface="Arial" panose="02020603050405020304" pitchFamily="2"/>
              </a:rPr>
              <a:t>evaluate $/recovered ton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Diversion ranged between 5% and 75%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Pricing ranged between $35 - $89/ton </a:t>
            </a:r>
          </a:p>
          <a:p>
            <a:pPr marL="274320" marR="0" indent="0" algn="l">
              <a:lnSpc>
                <a:spcPts val="2300"/>
              </a:lnSpc>
              <a:spcBef>
                <a:spcPts val="1230"/>
              </a:spcBef>
              <a:spcAft>
                <a:spcPts val="0"/>
              </a:spcAft>
            </a:pPr>
            <a:r>
              <a:rPr lang="en-US" sz="2000" b="1" spc="-45" dirty="0">
                <a:solidFill>
                  <a:srgbClr val="455F51"/>
                </a:solidFill>
                <a:latin typeface="Arial" panose="02020603050405020304" pitchFamily="2"/>
              </a:rPr>
              <a:t>Highlights of Rumpke Alternate #1 Proposal </a:t>
            </a:r>
          </a:p>
          <a:p>
            <a:pPr marL="640080" marR="0" indent="320040" algn="l">
              <a:lnSpc>
                <a:spcPts val="2400"/>
              </a:lnSpc>
              <a:spcBef>
                <a:spcPts val="10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Rumpke team members: Vexor Technology, Inc. &amp; Machinex </a:t>
            </a:r>
          </a:p>
          <a:p>
            <a:pPr marL="640080" marR="0" indent="320040" algn="l">
              <a:lnSpc>
                <a:spcPts val="24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Process commercial mixed waste, source separated materials, and </a:t>
            </a:r>
          </a:p>
          <a:p>
            <a:pPr marL="960120" marR="0" indent="0" algn="l">
              <a:lnSpc>
                <a:spcPts val="2400"/>
              </a:lnSpc>
              <a:spcBef>
                <a:spcPts val="7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produce engineered fuel product, with expandability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Recovery exercise demonstrates 7,000 tons from estimated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5" dirty="0">
                <a:solidFill>
                  <a:srgbClr val="455F51"/>
                </a:solidFill>
                <a:latin typeface="Arial" panose="02020603050405020304" pitchFamily="2"/>
              </a:rPr>
              <a:t>140,000 tons inbound (5%) </a:t>
            </a:r>
          </a:p>
        </p:txBody>
      </p:sp>
      <p:pic>
        <p:nvPicPr>
          <p:cNvPr id="10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0" y="838200"/>
            <a:ext cx="7848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COMPLIMENTARY MIXED WASTE PROCESSING </a:t>
            </a:r>
          </a:p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SOLUTION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Text Placeholder 45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59" name="Text Placeholder 45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60" name="Text Placeholder 45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61" name="Text Placeholder 460"/>
          <p:cNvSpPr>
            <a:spLocks noGrp="1"/>
          </p:cNvSpPr>
          <p:nvPr>
            <p:ph type="body" idx="10"/>
          </p:nvPr>
        </p:nvSpPr>
        <p:spPr>
          <a:xfrm>
            <a:off x="327660" y="548640"/>
            <a:ext cx="8547100" cy="157099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349250" marR="184785" indent="120650" algn="l">
              <a:lnSpc>
                <a:spcPts val="3200"/>
              </a:lnSpc>
              <a:spcAft>
                <a:spcPts val="0"/>
              </a:spcAft>
            </a:pPr>
            <a:r>
              <a:rPr lang="en-US" sz="2750" spc="-10" dirty="0">
                <a:solidFill>
                  <a:srgbClr val="FFFFFF"/>
                </a:solidFill>
                <a:latin typeface="Gill Sans MT" panose="02020603050405020304" pitchFamily="2"/>
              </a:rPr>
              <a:t>COMPLIMENTARY MIXED WASTE PROCESSING </a:t>
            </a:r>
          </a:p>
          <a:p>
            <a:pPr marL="349250" marR="184785" indent="120650" algn="l">
              <a:lnSpc>
                <a:spcPts val="3200"/>
              </a:lnSpc>
              <a:spcBef>
                <a:spcPts val="150"/>
              </a:spcBef>
              <a:spcAft>
                <a:spcPts val="3140"/>
              </a:spcAft>
            </a:pPr>
            <a:r>
              <a:rPr lang="en-US" sz="2750" spc="-5" dirty="0">
                <a:solidFill>
                  <a:srgbClr val="FFFFFF"/>
                </a:solidFill>
                <a:latin typeface="Gill Sans MT" panose="02020603050405020304" pitchFamily="2"/>
              </a:rPr>
              <a:t>SOLUTION </a:t>
            </a:r>
          </a:p>
        </p:txBody>
      </p:sp>
      <p:sp>
        <p:nvSpPr>
          <p:cNvPr id="462" name="Text Placeholder 461"/>
          <p:cNvSpPr>
            <a:spLocks noGrp="1"/>
          </p:cNvSpPr>
          <p:nvPr>
            <p:ph type="body" idx="10"/>
          </p:nvPr>
        </p:nvSpPr>
        <p:spPr>
          <a:xfrm>
            <a:off x="327660" y="2119630"/>
            <a:ext cx="8547100" cy="420497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32004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40" dirty="0">
                <a:solidFill>
                  <a:srgbClr val="455F51"/>
                </a:solidFill>
                <a:latin typeface="Arial" panose="02020603050405020304" pitchFamily="2"/>
              </a:rPr>
              <a:t>Highlights of Rumpke Alternate #1 Proposal (cont.)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Commercial MWP is complimentary to SOAP in providing recycling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to apartment complexes and developments without access to curb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Does not compete with communities interested in curbside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recycling, or the county-wide single stream recycling bin program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Opportunity to achieve higher recyclables recovery by District </a:t>
            </a:r>
          </a:p>
          <a:p>
            <a:pPr marL="9601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activities at a reasonable cost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Mixed Waste Processing of residential waste is an option, but at </a:t>
            </a:r>
          </a:p>
          <a:p>
            <a:pPr marL="960120" marR="0" indent="0" algn="l">
              <a:lnSpc>
                <a:spcPts val="2300"/>
              </a:lnSpc>
              <a:spcBef>
                <a:spcPts val="11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significantly higher pricing; therefore is not advantageous </a:t>
            </a:r>
          </a:p>
          <a:p>
            <a:pPr marL="640080" marR="0" indent="320040" algn="l">
              <a:lnSpc>
                <a:spcPts val="2400"/>
              </a:lnSpc>
              <a:spcBef>
                <a:spcPts val="11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Equipment includes latest technology </a:t>
            </a:r>
          </a:p>
          <a:p>
            <a:pPr marL="640080" marR="0" indent="320040" algn="l">
              <a:lnSpc>
                <a:spcPts val="2400"/>
              </a:lnSpc>
              <a:spcBef>
                <a:spcPts val="1080"/>
              </a:spcBef>
              <a:spcAft>
                <a:spcPts val="325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Will create an estimated 15-20 full time jobs </a:t>
            </a:r>
          </a:p>
        </p:txBody>
      </p:sp>
      <p:pic>
        <p:nvPicPr>
          <p:cNvPr id="9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771505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COMPLIMENTARY MIXED WASTE PROCESSING </a:t>
            </a:r>
          </a:p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SOLUTION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Text Placeholder 475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77" name="Text Placeholder 476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78" name="Text Placeholder 47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82" name="Text Placeholder 481"/>
          <p:cNvSpPr>
            <a:spLocks noGrp="1"/>
          </p:cNvSpPr>
          <p:nvPr>
            <p:ph type="body" idx="10"/>
          </p:nvPr>
        </p:nvSpPr>
        <p:spPr>
          <a:xfrm>
            <a:off x="448310" y="2110740"/>
            <a:ext cx="8242300" cy="34264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2860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5" dirty="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Commodities derived from mixed waste processing should </a:t>
            </a:r>
          </a:p>
          <a:p>
            <a:pPr marL="8686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result in a net-positive cash flow to the District. </a:t>
            </a:r>
          </a:p>
          <a:p>
            <a:pPr marL="228600" marR="0" indent="0" algn="l">
              <a:lnSpc>
                <a:spcPts val="2300"/>
              </a:lnSpc>
              <a:spcBef>
                <a:spcPts val="1190"/>
              </a:spcBef>
              <a:spcAft>
                <a:spcPts val="0"/>
              </a:spcAft>
            </a:pP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Revenue from recyclables never paid for the cost of the mixed </a:t>
            </a:r>
          </a:p>
          <a:p>
            <a:pPr marL="868680" marR="0" indent="0" algn="l">
              <a:lnSpc>
                <a:spcPts val="24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waste processing operation. </a:t>
            </a:r>
          </a:p>
          <a:p>
            <a:pPr marL="548640" marR="0" indent="320040" algn="l">
              <a:lnSpc>
                <a:spcPts val="24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The District had to pay a contractor for mixed waste processing. </a:t>
            </a:r>
          </a:p>
          <a:p>
            <a:pPr marL="548640" marR="0" indent="320040" algn="l">
              <a:lnSpc>
                <a:spcPts val="2400"/>
              </a:lnSpc>
              <a:spcBef>
                <a:spcPts val="109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Due to the China Sword/Ban on Recyclables, current trends are </a:t>
            </a:r>
          </a:p>
          <a:p>
            <a:pPr marL="868680" marR="0" indent="0" algn="l">
              <a:lnSpc>
                <a:spcPts val="2300"/>
              </a:lnSpc>
              <a:spcBef>
                <a:spcPts val="110"/>
              </a:spcBef>
              <a:spcAft>
                <a:spcPts val="70"/>
              </a:spcAft>
            </a:pPr>
            <a:r>
              <a:rPr lang="en-US" sz="2000" spc="-40" dirty="0">
                <a:solidFill>
                  <a:srgbClr val="455F51"/>
                </a:solidFill>
                <a:latin typeface="Arial" panose="02020603050405020304" pitchFamily="2"/>
              </a:rPr>
              <a:t>towards producing the cleanest commodities possible. </a:t>
            </a:r>
          </a:p>
        </p:txBody>
      </p:sp>
      <p:pic>
        <p:nvPicPr>
          <p:cNvPr id="9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1143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Text Placeholder 484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86" name="Text Placeholder 48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87" name="Text Placeholder 486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491" name="Text Placeholder 490"/>
          <p:cNvSpPr>
            <a:spLocks noGrp="1"/>
          </p:cNvSpPr>
          <p:nvPr>
            <p:ph type="body" idx="10"/>
          </p:nvPr>
        </p:nvSpPr>
        <p:spPr>
          <a:xfrm>
            <a:off x="448310" y="2223135"/>
            <a:ext cx="8242300" cy="38982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22860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5" dirty="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548640" marR="0" indent="320040" algn="l">
              <a:lnSpc>
                <a:spcPts val="2500"/>
              </a:lnSpc>
              <a:spcBef>
                <a:spcPts val="9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35" dirty="0">
                <a:solidFill>
                  <a:srgbClr val="455F51"/>
                </a:solidFill>
                <a:latin typeface="Arial" panose="02020603050405020304" pitchFamily="2"/>
              </a:rPr>
              <a:t>The District recycled 100% during the 20-years of mixed waste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20" dirty="0">
                <a:solidFill>
                  <a:srgbClr val="455F51"/>
                </a:solidFill>
                <a:latin typeface="Arial" panose="02020603050405020304" pitchFamily="2"/>
              </a:rPr>
              <a:t>processing. </a:t>
            </a:r>
          </a:p>
          <a:p>
            <a:pPr marL="228600" marR="0" indent="0" algn="l">
              <a:lnSpc>
                <a:spcPts val="2300"/>
              </a:lnSpc>
              <a:spcBef>
                <a:spcPts val="1205"/>
              </a:spcBef>
              <a:spcAft>
                <a:spcPts val="0"/>
              </a:spcAft>
            </a:pP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320040" algn="l">
              <a:lnSpc>
                <a:spcPts val="2500"/>
              </a:lnSpc>
              <a:spcBef>
                <a:spcPts val="96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35" dirty="0">
                <a:solidFill>
                  <a:srgbClr val="455F51"/>
                </a:solidFill>
                <a:latin typeface="Arial" panose="02020603050405020304" pitchFamily="2"/>
              </a:rPr>
              <a:t>Nearly half of the inbound MSW went directly to the landfill, and </a:t>
            </a:r>
          </a:p>
          <a:p>
            <a:pPr marL="868680" marR="0" indent="0" algn="l">
              <a:lnSpc>
                <a:spcPts val="2300"/>
              </a:lnSpc>
              <a:spcBef>
                <a:spcPts val="15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of the waste processed, recyclables recovery volumes were as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low as 6%, or 3% overall. </a:t>
            </a:r>
          </a:p>
          <a:p>
            <a:pPr marL="548640" marR="0" indent="320040" algn="l">
              <a:lnSpc>
                <a:spcPts val="25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Diversion percentages were bolstered by Class I composting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35" dirty="0">
                <a:solidFill>
                  <a:srgbClr val="455F51"/>
                </a:solidFill>
                <a:latin typeface="Arial" panose="02020603050405020304" pitchFamily="2"/>
              </a:rPr>
              <a:t>operations, which included Class IV bulking materials, OEPA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credits for evaporation, and the residuals deposited in the </a:t>
            </a:r>
          </a:p>
          <a:p>
            <a:pPr marL="868680" marR="0" indent="0" algn="l">
              <a:lnSpc>
                <a:spcPts val="2300"/>
              </a:lnSpc>
              <a:spcBef>
                <a:spcPts val="125"/>
              </a:spcBef>
              <a:spcAft>
                <a:spcPts val="50"/>
              </a:spcAft>
            </a:pPr>
            <a:r>
              <a:rPr lang="en-US" sz="1950" spc="15" dirty="0">
                <a:solidFill>
                  <a:srgbClr val="455F51"/>
                </a:solidFill>
                <a:latin typeface="Arial" panose="02020603050405020304" pitchFamily="2"/>
              </a:rPr>
              <a:t>landfill whether “overs” or as Alternate Daily Cover (ADC</a:t>
            </a:r>
            <a:r>
              <a:rPr lang="en-US" sz="2000" spc="15" dirty="0">
                <a:solidFill>
                  <a:srgbClr val="455F51"/>
                </a:solidFill>
                <a:latin typeface="Arial" panose="02020603050405020304" pitchFamily="2"/>
              </a:rPr>
              <a:t>). </a:t>
            </a:r>
          </a:p>
        </p:txBody>
      </p:sp>
      <p:pic>
        <p:nvPicPr>
          <p:cNvPr id="9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1143000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  <p:pic>
        <p:nvPicPr>
          <p:cNvPr id="489" name="Image.jpg"/>
          <p:cNvPicPr/>
          <p:nvPr/>
        </p:nvPicPr>
        <p:blipFill rotWithShape="1">
          <a:blip r:embed="rId4"/>
          <a:srcRect l="39454" t="6088" r="1579" b="15876"/>
          <a:stretch/>
        </p:blipFill>
        <p:spPr>
          <a:xfrm>
            <a:off x="3733800" y="742103"/>
            <a:ext cx="4859868" cy="9821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21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48310" y="600710"/>
            <a:ext cx="8241665" cy="1264920"/>
          </a:xfrm>
          <a:prstGeom prst="rect">
            <a:avLst/>
          </a:prstGeom>
        </p:spPr>
      </p:pic>
      <p:sp>
        <p:nvSpPr>
          <p:cNvPr id="22" name="Text Placeholder 21"/>
          <p:cNvSpPr>
            <a:spLocks noGrp="1"/>
          </p:cNvSpPr>
          <p:nvPr>
            <p:ph type="body" idx="10"/>
          </p:nvPr>
        </p:nvSpPr>
        <p:spPr>
          <a:xfrm>
            <a:off x="673735" y="1393190"/>
            <a:ext cx="1426210" cy="2527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2750" spc="-80" dirty="0">
                <a:solidFill>
                  <a:schemeClr val="bg1"/>
                </a:solidFill>
                <a:latin typeface="Gill Sans MT" panose="02020603050405020304" pitchFamily="2"/>
              </a:rPr>
              <a:t>AGENDA</a:t>
            </a:r>
            <a:r>
              <a:rPr lang="en-US" sz="2750" spc="-8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23" name="Text Placeholder 22"/>
          <p:cNvSpPr>
            <a:spLocks noGrp="1"/>
          </p:cNvSpPr>
          <p:nvPr>
            <p:ph type="body" idx="10"/>
          </p:nvPr>
        </p:nvSpPr>
        <p:spPr>
          <a:xfrm>
            <a:off x="944880" y="2464435"/>
            <a:ext cx="7620000" cy="34029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5" dirty="0">
                <a:solidFill>
                  <a:srgbClr val="455F51"/>
                </a:solidFill>
                <a:latin typeface="Arial" panose="02020603050405020304" pitchFamily="2"/>
              </a:rPr>
              <a:t>Historical Perspective </a:t>
            </a:r>
          </a:p>
          <a:p>
            <a:pPr marL="685800" indent="-338138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20" dirty="0">
                <a:solidFill>
                  <a:srgbClr val="455F51"/>
                </a:solidFill>
                <a:latin typeface="Arial" panose="02020603050405020304" pitchFamily="2"/>
              </a:rPr>
              <a:t>Update on District’s Single Stream Recycling Drop</a:t>
            </a: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-off   Program </a:t>
            </a: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5" dirty="0">
                <a:solidFill>
                  <a:srgbClr val="455F51"/>
                </a:solidFill>
                <a:latin typeface="Arial" panose="02020603050405020304" pitchFamily="2"/>
              </a:rPr>
              <a:t>Emerging Curbside Recycling Programs </a:t>
            </a: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5" dirty="0">
                <a:solidFill>
                  <a:srgbClr val="455F51"/>
                </a:solidFill>
                <a:latin typeface="Arial" panose="02020603050405020304" pitchFamily="2"/>
              </a:rPr>
              <a:t>Complimentary Mixed Waste Processing Solution</a:t>
            </a: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50" dirty="0">
                <a:solidFill>
                  <a:srgbClr val="455F51"/>
                </a:solidFill>
                <a:latin typeface="Arial" panose="02020603050405020304" pitchFamily="2"/>
              </a:rPr>
              <a:t>Myth Busters </a:t>
            </a: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r>
              <a:rPr lang="en-US" sz="2000" b="1" spc="-50" dirty="0">
                <a:solidFill>
                  <a:srgbClr val="455F51"/>
                </a:solidFill>
                <a:latin typeface="Arial" panose="02020603050405020304" pitchFamily="2"/>
              </a:rPr>
              <a:t>Questions</a:t>
            </a: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endParaRPr lang="en-US" sz="2000" b="1" spc="-5" dirty="0">
              <a:solidFill>
                <a:srgbClr val="455F51"/>
              </a:solidFill>
              <a:latin typeface="Arial" panose="02020603050405020304" pitchFamily="2"/>
            </a:endParaRP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endParaRPr lang="en-US" sz="2000" b="1" spc="-5" dirty="0">
              <a:solidFill>
                <a:srgbClr val="455F51"/>
              </a:solidFill>
              <a:latin typeface="Arial" panose="02020603050405020304" pitchFamily="2"/>
            </a:endParaRPr>
          </a:p>
          <a:p>
            <a:pPr marL="320040" indent="320040" algn="l">
              <a:lnSpc>
                <a:spcPts val="2500"/>
              </a:lnSpc>
              <a:spcBef>
                <a:spcPts val="990"/>
              </a:spcBef>
              <a:buFont typeface="Symbol"/>
              <a:buChar char="·"/>
            </a:pPr>
            <a:endParaRPr lang="en-US" sz="2000" b="1" spc="-5" dirty="0">
              <a:solidFill>
                <a:srgbClr val="455F51"/>
              </a:solidFill>
              <a:latin typeface="Arial" panose="02020603050405020304" pitchFamily="2"/>
            </a:endParaRPr>
          </a:p>
          <a:p>
            <a:pPr marL="320040" marR="0" indent="320040" algn="l">
              <a:lnSpc>
                <a:spcPts val="2500"/>
              </a:lnSpc>
              <a:spcBef>
                <a:spcPts val="990"/>
              </a:spcBef>
              <a:spcAft>
                <a:spcPts val="0"/>
              </a:spcAft>
              <a:buFont typeface="Symbol"/>
              <a:buChar char="·"/>
            </a:pPr>
            <a:endParaRPr lang="en-US" sz="2000" spc="-5" dirty="0">
              <a:solidFill>
                <a:srgbClr val="455F51"/>
              </a:solidFill>
              <a:latin typeface="Arial" panose="02020603050405020304" pitchFamily="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ext Placeholder 493"/>
          <p:cNvSpPr>
            <a:spLocks noGrp="1"/>
          </p:cNvSpPr>
          <p:nvPr>
            <p:ph type="body" idx="10"/>
          </p:nvPr>
        </p:nvSpPr>
        <p:spPr>
          <a:xfrm>
            <a:off x="448310" y="2487295"/>
            <a:ext cx="8242300" cy="40786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548640" marR="0" indent="274320" algn="l">
              <a:lnSpc>
                <a:spcPts val="2400"/>
              </a:lnSpc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The District complied with the Access Demonstration Goal of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the OEPA as all MSW was processed at the District Facility. </a:t>
            </a:r>
          </a:p>
          <a:p>
            <a:pPr marL="182880" marR="0" indent="0" algn="l">
              <a:lnSpc>
                <a:spcPts val="2300"/>
              </a:lnSpc>
              <a:spcBef>
                <a:spcPts val="1205"/>
              </a:spcBef>
              <a:spcAft>
                <a:spcPts val="0"/>
              </a:spcAft>
            </a:pP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548640" marR="0" indent="274320" algn="l">
              <a:lnSpc>
                <a:spcPts val="2400"/>
              </a:lnSpc>
              <a:spcBef>
                <a:spcPts val="106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Residential and Commercial MSW were not tracked separately, </a:t>
            </a:r>
          </a:p>
          <a:p>
            <a:pPr marL="82296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and the recyclables recovered from processed materials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included large volumes of commercial material, drop-off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950" spc="10" dirty="0">
                <a:solidFill>
                  <a:srgbClr val="455F51"/>
                </a:solidFill>
                <a:latin typeface="Arial" panose="02020603050405020304" pitchFamily="2"/>
              </a:rPr>
              <a:t>recyclables, and glass from the District’s </a:t>
            </a:r>
            <a:r>
              <a:rPr lang="en-US" sz="2000" spc="10" dirty="0">
                <a:solidFill>
                  <a:srgbClr val="455F51"/>
                </a:solidFill>
                <a:latin typeface="Arial" panose="02020603050405020304" pitchFamily="2"/>
              </a:rPr>
              <a:t>igloos. </a:t>
            </a:r>
          </a:p>
          <a:p>
            <a:pPr marL="548640" marR="0" indent="274320" algn="l">
              <a:lnSpc>
                <a:spcPts val="2500"/>
              </a:lnSpc>
              <a:spcBef>
                <a:spcPts val="100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The appropriate denominator in the Percent (%) Recovery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calculation (13.5% recovered materials to demonstrate 90%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access, or 15% recovered materials to demonstrate 100%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access) is the </a:t>
            </a:r>
            <a:r>
              <a:rPr lang="en-US" sz="2000" u="sng" spc="0" dirty="0">
                <a:solidFill>
                  <a:srgbClr val="455F51"/>
                </a:solidFill>
                <a:latin typeface="Arial" panose="02020603050405020304" pitchFamily="2"/>
              </a:rPr>
              <a:t>total</a:t>
            </a: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 tons of inbound materials that cross the </a:t>
            </a:r>
          </a:p>
          <a:p>
            <a:pPr marL="822960" marR="0" indent="0" algn="l">
              <a:lnSpc>
                <a:spcPts val="2400"/>
              </a:lnSpc>
              <a:spcBef>
                <a:spcPts val="0"/>
              </a:spcBef>
              <a:spcAft>
                <a:spcPts val="7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scales, not the tons of materials processed. </a:t>
            </a:r>
          </a:p>
        </p:txBody>
      </p:sp>
      <p:sp>
        <p:nvSpPr>
          <p:cNvPr id="498" name="Text Placeholder 497"/>
          <p:cNvSpPr>
            <a:spLocks noGrp="1"/>
          </p:cNvSpPr>
          <p:nvPr>
            <p:ph type="body" idx="10"/>
          </p:nvPr>
        </p:nvSpPr>
        <p:spPr>
          <a:xfrm>
            <a:off x="661670" y="2106295"/>
            <a:ext cx="560705" cy="2406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2000" b="1" spc="-180" dirty="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11" name="Text Placeholder 484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2" name="Text Placeholder 48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3" name="Text Placeholder 486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" y="1233170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  <p:pic>
        <p:nvPicPr>
          <p:cNvPr id="496" name="Image.jpg"/>
          <p:cNvPicPr/>
          <p:nvPr/>
        </p:nvPicPr>
        <p:blipFill rotWithShape="1">
          <a:blip r:embed="rId4"/>
          <a:srcRect l="65317" t="12120" r="1503" b="5465"/>
          <a:stretch/>
        </p:blipFill>
        <p:spPr>
          <a:xfrm>
            <a:off x="6248400" y="653892"/>
            <a:ext cx="2353574" cy="11585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Text Placeholder 500"/>
          <p:cNvSpPr>
            <a:spLocks noGrp="1"/>
          </p:cNvSpPr>
          <p:nvPr>
            <p:ph type="body" idx="10"/>
          </p:nvPr>
        </p:nvSpPr>
        <p:spPr>
          <a:xfrm>
            <a:off x="448310" y="2598420"/>
            <a:ext cx="8242300" cy="38912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457200" marR="0" indent="274320" algn="l">
              <a:lnSpc>
                <a:spcPts val="2300"/>
              </a:lnSpc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Mixed Waste Processing will replace the County-Wide Single </a:t>
            </a:r>
          </a:p>
          <a:p>
            <a:pPr marL="731520" marR="0" indent="0" algn="l">
              <a:lnSpc>
                <a:spcPts val="2400"/>
              </a:lnSpc>
              <a:spcBef>
                <a:spcPts val="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Stream Recycling Bin Program. </a:t>
            </a:r>
          </a:p>
          <a:p>
            <a:pPr marL="91440" marR="0" indent="0" algn="l">
              <a:lnSpc>
                <a:spcPts val="2300"/>
              </a:lnSpc>
              <a:spcBef>
                <a:spcPts val="1190"/>
              </a:spcBef>
              <a:spcAft>
                <a:spcPts val="0"/>
              </a:spcAft>
            </a:pP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457200" marR="0" indent="274320" algn="l">
              <a:lnSpc>
                <a:spcPts val="2100"/>
              </a:lnSpc>
              <a:spcBef>
                <a:spcPts val="1360"/>
              </a:spcBef>
              <a:spcAft>
                <a:spcPts val="0"/>
              </a:spcAft>
              <a:buFont typeface="Symbol"/>
              <a:buChar char="·"/>
            </a:pPr>
            <a:r>
              <a:rPr lang="en-US" sz="1950" spc="15" dirty="0">
                <a:solidFill>
                  <a:srgbClr val="455F51"/>
                </a:solidFill>
                <a:latin typeface="Arial" panose="02020603050405020304" pitchFamily="2"/>
              </a:rPr>
              <a:t>The bin program is the cornerstone of the District’s OEPA </a:t>
            </a:r>
          </a:p>
          <a:p>
            <a:pPr marL="731520" marR="0" indent="0" algn="l">
              <a:lnSpc>
                <a:spcPts val="24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approved Solid Waste Management Plan. </a:t>
            </a:r>
          </a:p>
          <a:p>
            <a:pPr marL="457200" marR="0" indent="27432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The program continues to grow, is adjustable, is complimentary,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and legitimately demonstrates &gt; 100% compliance with the </a:t>
            </a:r>
          </a:p>
          <a:p>
            <a:pPr marL="731520" marR="0" indent="0" algn="l">
              <a:lnSpc>
                <a:spcPts val="2300"/>
              </a:lnSpc>
              <a:spcBef>
                <a:spcPts val="110"/>
              </a:spcBef>
              <a:spcAft>
                <a:spcPts val="0"/>
              </a:spcAft>
            </a:pPr>
            <a:r>
              <a:rPr lang="en-US" sz="2000" spc="-35" dirty="0">
                <a:solidFill>
                  <a:srgbClr val="455F51"/>
                </a:solidFill>
                <a:latin typeface="Arial" panose="02020603050405020304" pitchFamily="2"/>
              </a:rPr>
              <a:t>OEPA Access Goal. </a:t>
            </a:r>
          </a:p>
          <a:p>
            <a:pPr marL="457200" marR="0" indent="274320" algn="l">
              <a:lnSpc>
                <a:spcPts val="2400"/>
              </a:lnSpc>
              <a:spcBef>
                <a:spcPts val="108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Mixed Waste Processing is a complimentary service, as is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0" dirty="0">
                <a:solidFill>
                  <a:srgbClr val="455F51"/>
                </a:solidFill>
                <a:latin typeface="Arial" panose="02020603050405020304" pitchFamily="2"/>
              </a:rPr>
              <a:t>subscription and non-subscription curbside recycling in the </a:t>
            </a:r>
          </a:p>
          <a:p>
            <a:pPr marL="731520" marR="0" indent="0" algn="l">
              <a:lnSpc>
                <a:spcPts val="2400"/>
              </a:lnSpc>
              <a:spcBef>
                <a:spcPts val="0"/>
              </a:spcBef>
              <a:spcAft>
                <a:spcPts val="5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SOAP Integrated Solid Waste Management Plan. </a:t>
            </a:r>
          </a:p>
        </p:txBody>
      </p:sp>
      <p:sp>
        <p:nvSpPr>
          <p:cNvPr id="505" name="Text Placeholder 504"/>
          <p:cNvSpPr>
            <a:spLocks noGrp="1"/>
          </p:cNvSpPr>
          <p:nvPr>
            <p:ph type="body" idx="10"/>
          </p:nvPr>
        </p:nvSpPr>
        <p:spPr>
          <a:xfrm>
            <a:off x="563880" y="2197735"/>
            <a:ext cx="560705" cy="2406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2000" b="1" spc="-180" dirty="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</p:txBody>
      </p:sp>
      <p:sp>
        <p:nvSpPr>
          <p:cNvPr id="7" name="Text Placeholder 484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8" name="Text Placeholder 48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9" name="Text Placeholder 486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5800" y="1233170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  <p:pic>
        <p:nvPicPr>
          <p:cNvPr id="11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85800" y="1230207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  <p:pic>
        <p:nvPicPr>
          <p:cNvPr id="503" name="Image.jpg"/>
          <p:cNvPicPr/>
          <p:nvPr/>
        </p:nvPicPr>
        <p:blipFill rotWithShape="1">
          <a:blip r:embed="rId4"/>
          <a:srcRect l="54652" t="12299" r="1379" b="11365"/>
          <a:stretch/>
        </p:blipFill>
        <p:spPr>
          <a:xfrm>
            <a:off x="5486400" y="685800"/>
            <a:ext cx="3090333" cy="10676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Text Placeholder 507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09" name="Text Placeholder 50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10" name="Text Placeholder 509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14" name="Text Placeholder 513"/>
          <p:cNvSpPr>
            <a:spLocks noGrp="1"/>
          </p:cNvSpPr>
          <p:nvPr>
            <p:ph type="body" idx="10"/>
          </p:nvPr>
        </p:nvSpPr>
        <p:spPr>
          <a:xfrm>
            <a:off x="338455" y="2080260"/>
            <a:ext cx="8382000" cy="43332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300"/>
              </a:lnSpc>
              <a:spcAft>
                <a:spcPts val="0"/>
              </a:spcAft>
            </a:pPr>
            <a:r>
              <a:rPr lang="en-US" sz="2000" b="1" spc="-50" dirty="0">
                <a:solidFill>
                  <a:srgbClr val="455F51"/>
                </a:solidFill>
                <a:latin typeface="Arial" panose="02020603050405020304" pitchFamily="2"/>
              </a:rPr>
              <a:t>Myth </a:t>
            </a:r>
          </a:p>
          <a:p>
            <a:pPr marL="320040" marR="0" indent="320040" algn="l">
              <a:lnSpc>
                <a:spcPts val="2400"/>
              </a:lnSpc>
              <a:spcBef>
                <a:spcPts val="1065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The District controls the rates charged by rubbish haulers in the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10" dirty="0">
                <a:solidFill>
                  <a:srgbClr val="455F51"/>
                </a:solidFill>
                <a:latin typeface="Arial" panose="02020603050405020304" pitchFamily="2"/>
              </a:rPr>
              <a:t>County, e.g. </a:t>
            </a:r>
            <a:r>
              <a:rPr lang="en-US" sz="1950" i="1" spc="10" dirty="0">
                <a:solidFill>
                  <a:srgbClr val="455F51"/>
                </a:solidFill>
                <a:latin typeface="Arial" panose="02020603050405020304" pitchFamily="2"/>
              </a:rPr>
              <a:t>“The District stopped mixed waste processing and </a:t>
            </a:r>
          </a:p>
          <a:p>
            <a:pPr marL="640080" marR="0" indent="0" algn="l">
              <a:lnSpc>
                <a:spcPts val="1900"/>
              </a:lnSpc>
              <a:spcBef>
                <a:spcPts val="455"/>
              </a:spcBef>
              <a:spcAft>
                <a:spcPts val="0"/>
              </a:spcAft>
            </a:pPr>
            <a:r>
              <a:rPr lang="en-US" sz="1950" i="1" spc="20" dirty="0">
                <a:solidFill>
                  <a:srgbClr val="455F51"/>
                </a:solidFill>
                <a:latin typeface="Arial" panose="02020603050405020304" pitchFamily="2"/>
              </a:rPr>
              <a:t>dropped their fees, but my bill hasn’t changed.” </a:t>
            </a:r>
          </a:p>
          <a:p>
            <a:pPr marL="0" marR="0" indent="0" algn="l">
              <a:lnSpc>
                <a:spcPts val="2300"/>
              </a:lnSpc>
              <a:spcBef>
                <a:spcPts val="1215"/>
              </a:spcBef>
              <a:spcAft>
                <a:spcPts val="0"/>
              </a:spcAft>
            </a:pPr>
            <a:r>
              <a:rPr lang="en-US" sz="2000" b="1" spc="-30" dirty="0">
                <a:solidFill>
                  <a:srgbClr val="455F51"/>
                </a:solidFill>
                <a:latin typeface="Arial" panose="02020603050405020304" pitchFamily="2"/>
              </a:rPr>
              <a:t>Fact </a:t>
            </a:r>
          </a:p>
          <a:p>
            <a:pPr marL="320040" marR="0" indent="320040" algn="l">
              <a:lnSpc>
                <a:spcPts val="2500"/>
              </a:lnSpc>
              <a:spcBef>
                <a:spcPts val="99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15" dirty="0">
                <a:solidFill>
                  <a:srgbClr val="455F51"/>
                </a:solidFill>
                <a:latin typeface="Arial" panose="02020603050405020304" pitchFamily="2"/>
              </a:rPr>
              <a:t>The District has reduced tipping fees from $61/ton in January 2015 to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the current $42/ton = a $19/ton reduction (31% reduction). </a:t>
            </a:r>
          </a:p>
          <a:p>
            <a:pPr marL="32004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Several communities bid for sanitation services, and competitive bid </a:t>
            </a:r>
          </a:p>
          <a:p>
            <a:pPr marL="640080" marR="0" indent="0" algn="l">
              <a:lnSpc>
                <a:spcPts val="23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results should demonstrate reductions, i.e. Montville Township; or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existing contracts can recognize a reduction, i.e. Lodi, Brunswick. </a:t>
            </a:r>
          </a:p>
          <a:p>
            <a:pPr marL="320040" marR="0" indent="320040" algn="l">
              <a:lnSpc>
                <a:spcPts val="2400"/>
              </a:lnSpc>
              <a:spcBef>
                <a:spcPts val="1080"/>
              </a:spcBef>
              <a:spcAft>
                <a:spcPts val="0"/>
              </a:spcAft>
              <a:buFont typeface="Symbol"/>
              <a:buChar char="·"/>
            </a:pPr>
            <a:r>
              <a:rPr lang="en-US" sz="2000" spc="-5" dirty="0">
                <a:solidFill>
                  <a:srgbClr val="455F51"/>
                </a:solidFill>
                <a:latin typeface="Arial" panose="02020603050405020304" pitchFamily="2"/>
              </a:rPr>
              <a:t>In a subscription scenario, the customer is responsible to shop and </a:t>
            </a:r>
          </a:p>
          <a:p>
            <a:pPr marL="640080" marR="0" indent="0" algn="l">
              <a:lnSpc>
                <a:spcPts val="2400"/>
              </a:lnSpc>
              <a:spcBef>
                <a:spcPts val="0"/>
              </a:spcBef>
              <a:spcAft>
                <a:spcPts val="45"/>
              </a:spcAft>
            </a:pPr>
            <a:r>
              <a:rPr lang="en-US" sz="2000" spc="-10" dirty="0">
                <a:solidFill>
                  <a:srgbClr val="455F51"/>
                </a:solidFill>
                <a:latin typeface="Arial" panose="02020603050405020304" pitchFamily="2"/>
              </a:rPr>
              <a:t>contract with the recycling and trash hauler directly. </a:t>
            </a:r>
          </a:p>
        </p:txBody>
      </p:sp>
      <p:pic>
        <p:nvPicPr>
          <p:cNvPr id="18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27990" y="600710"/>
            <a:ext cx="8258810" cy="126492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685800" y="1230207"/>
            <a:ext cx="26581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MYTH BUSTERS</a:t>
            </a:r>
          </a:p>
        </p:txBody>
      </p:sp>
      <p:pic>
        <p:nvPicPr>
          <p:cNvPr id="2050" name="Picture 2" descr="Image result for pink garbage tru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659513"/>
            <a:ext cx="1828799" cy="114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Text Placeholder 530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32" name="Text Placeholder 531"/>
          <p:cNvSpPr>
            <a:spLocks noGrp="1"/>
          </p:cNvSpPr>
          <p:nvPr>
            <p:ph type="body" idx="10"/>
          </p:nvPr>
        </p:nvSpPr>
        <p:spPr>
          <a:xfrm>
            <a:off x="375920" y="441960"/>
            <a:ext cx="279400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33" name="Text Placeholder 532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536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58495" y="1941830"/>
            <a:ext cx="7808595" cy="4745355"/>
          </a:xfrm>
          <a:prstGeom prst="rect">
            <a:avLst/>
          </a:prstGeom>
        </p:spPr>
      </p:pic>
      <p:sp>
        <p:nvSpPr>
          <p:cNvPr id="537" name="Text Placeholder 536"/>
          <p:cNvSpPr>
            <a:spLocks noGrp="1"/>
          </p:cNvSpPr>
          <p:nvPr>
            <p:ph type="body" idx="10"/>
          </p:nvPr>
        </p:nvSpPr>
        <p:spPr>
          <a:xfrm>
            <a:off x="1203960" y="4383405"/>
            <a:ext cx="1466215" cy="2686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50" dirty="0">
                <a:solidFill>
                  <a:srgbClr val="2A4F1D"/>
                </a:solidFill>
                <a:latin typeface="Gill Sans MT" panose="02020603050405020304" pitchFamily="2"/>
              </a:rPr>
              <a:t>Consortium Bid </a:t>
            </a:r>
          </a:p>
        </p:txBody>
      </p:sp>
      <p:sp>
        <p:nvSpPr>
          <p:cNvPr id="538" name="Text Placeholder 537"/>
          <p:cNvSpPr>
            <a:spLocks noGrp="1"/>
          </p:cNvSpPr>
          <p:nvPr>
            <p:ph type="body" idx="10"/>
          </p:nvPr>
        </p:nvSpPr>
        <p:spPr>
          <a:xfrm>
            <a:off x="1356360" y="3606800"/>
            <a:ext cx="1764665" cy="26733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750" spc="-15" dirty="0">
                <a:solidFill>
                  <a:srgbClr val="2A4F1D"/>
                </a:solidFill>
                <a:latin typeface="Gill Sans MT" panose="02020603050405020304" pitchFamily="2"/>
              </a:rPr>
              <a:t>Curbside Recycling </a:t>
            </a:r>
          </a:p>
        </p:txBody>
      </p:sp>
      <p:sp>
        <p:nvSpPr>
          <p:cNvPr id="539" name="Text Placeholder 538"/>
          <p:cNvSpPr>
            <a:spLocks noGrp="1"/>
          </p:cNvSpPr>
          <p:nvPr>
            <p:ph type="body" idx="10"/>
          </p:nvPr>
        </p:nvSpPr>
        <p:spPr>
          <a:xfrm>
            <a:off x="1454150" y="5368290"/>
            <a:ext cx="1764665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35" dirty="0">
                <a:solidFill>
                  <a:srgbClr val="2A4F1D"/>
                </a:solidFill>
                <a:latin typeface="Gill Sans MT" panose="02020603050405020304" pitchFamily="2"/>
              </a:rPr>
              <a:t>Curbside Recycling </a:t>
            </a:r>
          </a:p>
        </p:txBody>
      </p:sp>
      <p:sp>
        <p:nvSpPr>
          <p:cNvPr id="540" name="Text Placeholder 539"/>
          <p:cNvSpPr>
            <a:spLocks noGrp="1"/>
          </p:cNvSpPr>
          <p:nvPr>
            <p:ph type="body" idx="10"/>
          </p:nvPr>
        </p:nvSpPr>
        <p:spPr>
          <a:xfrm>
            <a:off x="1527175" y="5093970"/>
            <a:ext cx="1609090" cy="2705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5" dirty="0">
                <a:solidFill>
                  <a:srgbClr val="2A4F1D"/>
                </a:solidFill>
                <a:latin typeface="Gill Sans MT" panose="02020603050405020304" pitchFamily="2"/>
              </a:rPr>
              <a:t>Non-Subscription </a:t>
            </a:r>
          </a:p>
        </p:txBody>
      </p:sp>
      <p:sp>
        <p:nvSpPr>
          <p:cNvPr id="541" name="Text Placeholder 540"/>
          <p:cNvSpPr>
            <a:spLocks noGrp="1"/>
          </p:cNvSpPr>
          <p:nvPr>
            <p:ph type="body" idx="10"/>
          </p:nvPr>
        </p:nvSpPr>
        <p:spPr>
          <a:xfrm>
            <a:off x="1670050" y="3326130"/>
            <a:ext cx="1125220" cy="2736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0"/>
              </a:spcAft>
            </a:pPr>
            <a:r>
              <a:rPr lang="en-US" sz="1800" spc="-55" dirty="0">
                <a:solidFill>
                  <a:srgbClr val="2A4F1D"/>
                </a:solidFill>
                <a:latin typeface="Gill Sans MT" panose="02020603050405020304" pitchFamily="2"/>
              </a:rPr>
              <a:t>Subscription </a:t>
            </a:r>
          </a:p>
        </p:txBody>
      </p:sp>
      <p:sp>
        <p:nvSpPr>
          <p:cNvPr id="542" name="Text Placeholder 541"/>
          <p:cNvSpPr>
            <a:spLocks noGrp="1"/>
          </p:cNvSpPr>
          <p:nvPr>
            <p:ph type="body" idx="10"/>
          </p:nvPr>
        </p:nvSpPr>
        <p:spPr>
          <a:xfrm>
            <a:off x="2209800" y="2442210"/>
            <a:ext cx="953770" cy="2736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l">
              <a:lnSpc>
                <a:spcPts val="2100"/>
              </a:lnSpc>
              <a:spcAft>
                <a:spcPts val="20"/>
              </a:spcAft>
            </a:pPr>
            <a:r>
              <a:rPr lang="en-US" sz="1800" spc="-90" dirty="0">
                <a:solidFill>
                  <a:srgbClr val="000000"/>
                </a:solidFill>
                <a:latin typeface="Gill Sans MT" panose="02020603050405020304" pitchFamily="2"/>
              </a:rPr>
              <a:t>Townships </a:t>
            </a:r>
          </a:p>
        </p:txBody>
      </p:sp>
      <p:sp>
        <p:nvSpPr>
          <p:cNvPr id="543" name="Text Placeholder 542"/>
          <p:cNvSpPr>
            <a:spLocks noGrp="1"/>
          </p:cNvSpPr>
          <p:nvPr>
            <p:ph type="body" idx="10"/>
          </p:nvPr>
        </p:nvSpPr>
        <p:spPr>
          <a:xfrm>
            <a:off x="3852545" y="4161155"/>
            <a:ext cx="153606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45" dirty="0">
                <a:solidFill>
                  <a:srgbClr val="2A4F1D"/>
                </a:solidFill>
                <a:latin typeface="Gill Sans MT" panose="02020603050405020304" pitchFamily="2"/>
              </a:rPr>
              <a:t>Commercial MWP </a:t>
            </a:r>
          </a:p>
        </p:txBody>
      </p:sp>
      <p:sp>
        <p:nvSpPr>
          <p:cNvPr id="544" name="Text Placeholder 543"/>
          <p:cNvSpPr>
            <a:spLocks noGrp="1"/>
          </p:cNvSpPr>
          <p:nvPr>
            <p:ph type="body" idx="10"/>
          </p:nvPr>
        </p:nvSpPr>
        <p:spPr>
          <a:xfrm>
            <a:off x="3910330" y="2813685"/>
            <a:ext cx="1256030" cy="5454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spc="-20" dirty="0">
                <a:solidFill>
                  <a:srgbClr val="000000"/>
                </a:solidFill>
                <a:latin typeface="Gill Sans MT" panose="02020603050405020304" pitchFamily="2"/>
              </a:rPr>
              <a:t>Medina </a:t>
            </a:r>
          </a:p>
          <a:p>
            <a:pPr marL="0" marR="0" indent="0" algn="l">
              <a:lnSpc>
                <a:spcPts val="2100"/>
              </a:lnSpc>
              <a:spcBef>
                <a:spcPts val="55"/>
              </a:spcBef>
              <a:spcAft>
                <a:spcPts val="0"/>
              </a:spcAft>
            </a:pPr>
            <a:r>
              <a:rPr lang="en-US" sz="1750" spc="-40" dirty="0">
                <a:solidFill>
                  <a:srgbClr val="000000"/>
                </a:solidFill>
                <a:latin typeface="Gill Sans MT" panose="02020603050405020304" pitchFamily="2"/>
              </a:rPr>
              <a:t>County SWD </a:t>
            </a:r>
          </a:p>
        </p:txBody>
      </p:sp>
      <p:sp>
        <p:nvSpPr>
          <p:cNvPr id="545" name="Text Placeholder 544"/>
          <p:cNvSpPr>
            <a:spLocks noGrp="1"/>
          </p:cNvSpPr>
          <p:nvPr>
            <p:ph type="body" idx="10"/>
          </p:nvPr>
        </p:nvSpPr>
        <p:spPr>
          <a:xfrm>
            <a:off x="3931920" y="4581525"/>
            <a:ext cx="1280160" cy="2432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55" dirty="0">
                <a:solidFill>
                  <a:srgbClr val="2A4F1D"/>
                </a:solidFill>
                <a:latin typeface="Gill Sans MT" panose="02020603050405020304" pitchFamily="2"/>
              </a:rPr>
              <a:t>Engineered Fuel </a:t>
            </a:r>
          </a:p>
        </p:txBody>
      </p:sp>
      <p:sp>
        <p:nvSpPr>
          <p:cNvPr id="546" name="Text Placeholder 545"/>
          <p:cNvSpPr>
            <a:spLocks noGrp="1"/>
          </p:cNvSpPr>
          <p:nvPr>
            <p:ph type="body" idx="10"/>
          </p:nvPr>
        </p:nvSpPr>
        <p:spPr>
          <a:xfrm>
            <a:off x="4014470" y="3493135"/>
            <a:ext cx="1097280" cy="487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45720" marR="0" indent="-45720" algn="l">
              <a:lnSpc>
                <a:spcPts val="1900"/>
              </a:lnSpc>
              <a:spcAft>
                <a:spcPts val="0"/>
              </a:spcAft>
            </a:pPr>
            <a:r>
              <a:rPr lang="en-US" sz="1600" spc="-20" dirty="0">
                <a:solidFill>
                  <a:srgbClr val="2A4F1D"/>
                </a:solidFill>
                <a:latin typeface="Gill Sans MT" panose="02020603050405020304" pitchFamily="2"/>
              </a:rPr>
              <a:t>Single-Stream Bin Program </a:t>
            </a:r>
          </a:p>
        </p:txBody>
      </p:sp>
      <p:sp>
        <p:nvSpPr>
          <p:cNvPr id="547" name="Text Placeholder 546"/>
          <p:cNvSpPr>
            <a:spLocks noGrp="1"/>
          </p:cNvSpPr>
          <p:nvPr>
            <p:ph type="body" idx="10"/>
          </p:nvPr>
        </p:nvSpPr>
        <p:spPr>
          <a:xfrm>
            <a:off x="4111625" y="4962525"/>
            <a:ext cx="92646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spc="-95" dirty="0">
                <a:solidFill>
                  <a:srgbClr val="2A4F1D"/>
                </a:solidFill>
                <a:latin typeface="Gill Sans MT" panose="02020603050405020304" pitchFamily="2"/>
              </a:rPr>
              <a:t>Yard Waste </a:t>
            </a:r>
          </a:p>
        </p:txBody>
      </p:sp>
      <p:sp>
        <p:nvSpPr>
          <p:cNvPr id="548" name="Text Placeholder 547"/>
          <p:cNvSpPr>
            <a:spLocks noGrp="1"/>
          </p:cNvSpPr>
          <p:nvPr>
            <p:ph type="body" idx="10"/>
          </p:nvPr>
        </p:nvSpPr>
        <p:spPr>
          <a:xfrm>
            <a:off x="4328160" y="5321935"/>
            <a:ext cx="496570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900"/>
              </a:lnSpc>
              <a:spcAft>
                <a:spcPts val="0"/>
              </a:spcAft>
            </a:pPr>
            <a:r>
              <a:rPr lang="en-US" sz="1600" spc="-180" dirty="0">
                <a:solidFill>
                  <a:srgbClr val="2A4F1D"/>
                </a:solidFill>
                <a:latin typeface="Gill Sans MT" panose="02020603050405020304" pitchFamily="2"/>
              </a:rPr>
              <a:t>HHW </a:t>
            </a:r>
          </a:p>
        </p:txBody>
      </p:sp>
      <p:sp>
        <p:nvSpPr>
          <p:cNvPr id="549" name="Text Placeholder 548"/>
          <p:cNvSpPr>
            <a:spLocks noGrp="1"/>
          </p:cNvSpPr>
          <p:nvPr>
            <p:ph type="body" idx="10"/>
          </p:nvPr>
        </p:nvSpPr>
        <p:spPr>
          <a:xfrm>
            <a:off x="4307840" y="5685155"/>
            <a:ext cx="509905" cy="239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spc="80" dirty="0">
                <a:solidFill>
                  <a:srgbClr val="2A4F1D"/>
                </a:solidFill>
                <a:latin typeface="Gill Sans MT" panose="02020603050405020304" pitchFamily="2"/>
              </a:rPr>
              <a:t>TTD </a:t>
            </a:r>
          </a:p>
        </p:txBody>
      </p:sp>
      <p:sp>
        <p:nvSpPr>
          <p:cNvPr id="550" name="Text Placeholder 549"/>
          <p:cNvSpPr>
            <a:spLocks noGrp="1"/>
          </p:cNvSpPr>
          <p:nvPr>
            <p:ph type="body" idx="10"/>
          </p:nvPr>
        </p:nvSpPr>
        <p:spPr>
          <a:xfrm>
            <a:off x="5617210" y="2245995"/>
            <a:ext cx="789940" cy="5359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2100"/>
              </a:lnSpc>
              <a:spcAft>
                <a:spcPts val="0"/>
              </a:spcAft>
            </a:pPr>
            <a:r>
              <a:rPr lang="en-US" sz="1800" spc="-45" dirty="0">
                <a:solidFill>
                  <a:srgbClr val="000000"/>
                </a:solidFill>
                <a:latin typeface="Arial" panose="02020603050405020304" pitchFamily="2"/>
              </a:rPr>
              <a:t>Cities, </a:t>
            </a:r>
            <a:r>
              <a:rPr dirty="0"/>
              <a:t/>
            </a:r>
            <a:br>
              <a:rPr dirty="0"/>
            </a:br>
            <a:r>
              <a:rPr lang="en-US" sz="1800" spc="-45" dirty="0">
                <a:solidFill>
                  <a:srgbClr val="000000"/>
                </a:solidFill>
                <a:latin typeface="Arial" panose="02020603050405020304" pitchFamily="2"/>
              </a:rPr>
              <a:t>Villages </a:t>
            </a:r>
          </a:p>
        </p:txBody>
      </p:sp>
      <p:sp>
        <p:nvSpPr>
          <p:cNvPr id="551" name="Text Placeholder 550"/>
          <p:cNvSpPr>
            <a:spLocks noGrp="1"/>
          </p:cNvSpPr>
          <p:nvPr>
            <p:ph type="body" idx="10"/>
          </p:nvPr>
        </p:nvSpPr>
        <p:spPr>
          <a:xfrm>
            <a:off x="5736590" y="3349625"/>
            <a:ext cx="2291715" cy="2603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70" dirty="0">
                <a:solidFill>
                  <a:srgbClr val="2A4F1D"/>
                </a:solidFill>
                <a:latin typeface="Arial" panose="02020603050405020304" pitchFamily="2"/>
              </a:rPr>
              <a:t>No Curbside Recycling </a:t>
            </a:r>
          </a:p>
        </p:txBody>
      </p:sp>
      <p:sp>
        <p:nvSpPr>
          <p:cNvPr id="552" name="Text Placeholder 551"/>
          <p:cNvSpPr>
            <a:spLocks noGrp="1"/>
          </p:cNvSpPr>
          <p:nvPr>
            <p:ph type="body" idx="10"/>
          </p:nvPr>
        </p:nvSpPr>
        <p:spPr>
          <a:xfrm>
            <a:off x="5843270" y="4888865"/>
            <a:ext cx="2078355" cy="80899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594360" marR="0" indent="-594360" algn="l">
              <a:lnSpc>
                <a:spcPts val="2100"/>
              </a:lnSpc>
              <a:spcAft>
                <a:spcPts val="0"/>
              </a:spcAft>
            </a:pPr>
            <a:r>
              <a:rPr lang="en-US" sz="1800" spc="-50" dirty="0">
                <a:solidFill>
                  <a:srgbClr val="2A4F1D"/>
                </a:solidFill>
                <a:latin typeface="Arial" panose="02020603050405020304" pitchFamily="2"/>
              </a:rPr>
              <a:t>Legitimate Recycling Facilities </a:t>
            </a:r>
          </a:p>
          <a:p>
            <a:pPr marL="0" marR="0" indent="0" algn="ctr">
              <a:lnSpc>
                <a:spcPts val="21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1800" spc="-40" dirty="0">
                <a:solidFill>
                  <a:srgbClr val="2A4F1D"/>
                </a:solidFill>
                <a:latin typeface="Arial" panose="02020603050405020304" pitchFamily="2"/>
              </a:rPr>
              <a:t>(60% Recovery) </a:t>
            </a:r>
          </a:p>
        </p:txBody>
      </p:sp>
      <p:sp>
        <p:nvSpPr>
          <p:cNvPr id="553" name="Text Placeholder 552"/>
          <p:cNvSpPr>
            <a:spLocks noGrp="1"/>
          </p:cNvSpPr>
          <p:nvPr>
            <p:ph type="body" idx="10"/>
          </p:nvPr>
        </p:nvSpPr>
        <p:spPr>
          <a:xfrm>
            <a:off x="6126480" y="4175760"/>
            <a:ext cx="1944370" cy="2584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2000"/>
              </a:lnSpc>
              <a:spcAft>
                <a:spcPts val="0"/>
              </a:spcAft>
            </a:pPr>
            <a:r>
              <a:rPr lang="en-US" sz="1800" spc="-70" dirty="0">
                <a:solidFill>
                  <a:srgbClr val="2A4F1D"/>
                </a:solidFill>
                <a:latin typeface="Arial" panose="02020603050405020304" pitchFamily="2"/>
              </a:rPr>
              <a:t>Curbside Recycling </a:t>
            </a:r>
          </a:p>
        </p:txBody>
      </p:sp>
      <p:pic>
        <p:nvPicPr>
          <p:cNvPr id="25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81000" y="600710"/>
            <a:ext cx="8305800" cy="126492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685800" y="1230207"/>
            <a:ext cx="51042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SUM OF ALLPARTS COVERAGE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ext Placeholder 591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93" name="Text Placeholder 592"/>
          <p:cNvSpPr>
            <a:spLocks noGrp="1"/>
          </p:cNvSpPr>
          <p:nvPr>
            <p:ph type="body" idx="10"/>
          </p:nvPr>
        </p:nvSpPr>
        <p:spPr>
          <a:xfrm>
            <a:off x="375920" y="441960"/>
            <a:ext cx="279400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594" name="Text Placeholder 593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597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002790" y="2399030"/>
            <a:ext cx="5224145" cy="3053715"/>
          </a:xfrm>
          <a:prstGeom prst="rect">
            <a:avLst/>
          </a:prstGeom>
        </p:spPr>
      </p:pic>
      <p:pic>
        <p:nvPicPr>
          <p:cNvPr id="9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81000" y="600710"/>
            <a:ext cx="8305800" cy="126492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85800" y="1230207"/>
            <a:ext cx="2125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QUESTIONS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/>
          <p:cNvSpPr>
            <a:spLocks noGrp="1"/>
          </p:cNvSpPr>
          <p:nvPr>
            <p:ph type="body" idx="10"/>
          </p:nvPr>
        </p:nvSpPr>
        <p:spPr>
          <a:xfrm>
            <a:off x="1481455" y="5102225"/>
            <a:ext cx="542290" cy="286385"/>
          </a:xfrm>
          <a:prstGeom prst="rect">
            <a:avLst/>
          </a:prstGeom>
          <a:solidFill>
            <a:srgbClr val="FFFFFF"/>
          </a:solidFill>
          <a:ln w="15240" cmpd="sng">
            <a:solidFill>
              <a:srgbClr val="0988B0"/>
            </a:solidFill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52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16535" y="441960"/>
            <a:ext cx="8515985" cy="6221095"/>
          </a:xfrm>
          <a:prstGeom prst="rect">
            <a:avLst/>
          </a:prstGeom>
        </p:spPr>
      </p:pic>
      <p:sp>
        <p:nvSpPr>
          <p:cNvPr id="53" name="Text Placeholder 52"/>
          <p:cNvSpPr>
            <a:spLocks noGrp="1"/>
          </p:cNvSpPr>
          <p:nvPr>
            <p:ph type="body" idx="10"/>
          </p:nvPr>
        </p:nvSpPr>
        <p:spPr>
          <a:xfrm>
            <a:off x="5952490" y="3672840"/>
            <a:ext cx="1442085" cy="35052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228600" marR="0" indent="-182880" algn="l">
              <a:lnSpc>
                <a:spcPts val="1200"/>
              </a:lnSpc>
              <a:spcAft>
                <a:spcPts val="70"/>
              </a:spcAft>
            </a:pP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2017: Removal of former MWP equipment. </a:t>
            </a:r>
          </a:p>
        </p:txBody>
      </p:sp>
      <p:sp>
        <p:nvSpPr>
          <p:cNvPr id="54" name="Text Placeholder 53"/>
          <p:cNvSpPr>
            <a:spLocks noGrp="1"/>
          </p:cNvSpPr>
          <p:nvPr>
            <p:ph type="body" idx="10"/>
          </p:nvPr>
        </p:nvSpPr>
        <p:spPr>
          <a:xfrm>
            <a:off x="4001770" y="3749040"/>
            <a:ext cx="1765300" cy="50609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6510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2009: Contract renewal 3 mth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(July-Sept); Contract renewal 3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mth (Sept-Jan 2010) </a:t>
            </a:r>
          </a:p>
        </p:txBody>
      </p:sp>
      <p:sp>
        <p:nvSpPr>
          <p:cNvPr id="56" name="Text Placeholder 55"/>
          <p:cNvSpPr>
            <a:spLocks noGrp="1"/>
          </p:cNvSpPr>
          <p:nvPr>
            <p:ph type="body" idx="10"/>
          </p:nvPr>
        </p:nvSpPr>
        <p:spPr>
          <a:xfrm>
            <a:off x="1746250" y="1760220"/>
            <a:ext cx="1356360" cy="6292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9525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1998: Fines begin to be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composted in Class I;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Out of District Blue Bags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Processed </a:t>
            </a:r>
          </a:p>
        </p:txBody>
      </p:sp>
      <p:sp>
        <p:nvSpPr>
          <p:cNvPr id="57" name="Text Placeholder 56"/>
          <p:cNvSpPr>
            <a:spLocks noGrp="1"/>
          </p:cNvSpPr>
          <p:nvPr>
            <p:ph type="body" idx="10"/>
          </p:nvPr>
        </p:nvSpPr>
        <p:spPr>
          <a:xfrm>
            <a:off x="2441575" y="2435225"/>
            <a:ext cx="1752600" cy="66484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26035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2002: Refinanced 1st debt.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2nd debt included Pellet Room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Addition ($1.5 Million) and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equipment </a:t>
            </a:r>
          </a:p>
        </p:txBody>
      </p:sp>
      <p:sp>
        <p:nvSpPr>
          <p:cNvPr id="58" name="Text Placeholder 57"/>
          <p:cNvSpPr>
            <a:spLocks noGrp="1"/>
          </p:cNvSpPr>
          <p:nvPr>
            <p:ph type="body" idx="10"/>
          </p:nvPr>
        </p:nvSpPr>
        <p:spPr>
          <a:xfrm>
            <a:off x="216535" y="4282440"/>
            <a:ext cx="1731010" cy="66421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7780" rIns="0" bIns="0" anchor="t"/>
          <a:lstStyle/>
          <a:p>
            <a:pPr marL="0" marR="0" indent="0" algn="ctr">
              <a:lnSpc>
                <a:spcPts val="1200"/>
              </a:lnSpc>
              <a:spcAft>
                <a:spcPts val="70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1992: Start of Mixed Waste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Processing ($8.3 Million for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facility (no land costs) OWDA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Loan); 3 year MWP contract </a:t>
            </a:r>
          </a:p>
        </p:txBody>
      </p:sp>
      <p:sp>
        <p:nvSpPr>
          <p:cNvPr id="59" name="Text Placeholder 58"/>
          <p:cNvSpPr>
            <a:spLocks noGrp="1"/>
          </p:cNvSpPr>
          <p:nvPr>
            <p:ph type="body" idx="10"/>
          </p:nvPr>
        </p:nvSpPr>
        <p:spPr>
          <a:xfrm>
            <a:off x="365760" y="5099050"/>
            <a:ext cx="539750" cy="289560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140" dirty="0">
                <a:solidFill>
                  <a:srgbClr val="404040"/>
                </a:solidFill>
                <a:latin typeface="Gill Sans MT" panose="02020603050405020304" pitchFamily="2"/>
              </a:rPr>
              <a:t>1990 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idx="10"/>
          </p:nvPr>
        </p:nvSpPr>
        <p:spPr>
          <a:xfrm>
            <a:off x="2599690" y="5102225"/>
            <a:ext cx="539750" cy="286385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2700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95" dirty="0">
                <a:solidFill>
                  <a:srgbClr val="404040"/>
                </a:solidFill>
                <a:latin typeface="Gill Sans MT" panose="02020603050405020304" pitchFamily="2"/>
              </a:rPr>
              <a:t>2000 </a:t>
            </a:r>
          </a:p>
        </p:txBody>
      </p:sp>
      <p:sp>
        <p:nvSpPr>
          <p:cNvPr id="61" name="Text Placeholder 60"/>
          <p:cNvSpPr>
            <a:spLocks noGrp="1"/>
          </p:cNvSpPr>
          <p:nvPr>
            <p:ph type="body" idx="10"/>
          </p:nvPr>
        </p:nvSpPr>
        <p:spPr>
          <a:xfrm>
            <a:off x="1506855" y="5126990"/>
            <a:ext cx="5156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60" dirty="0">
                <a:solidFill>
                  <a:srgbClr val="404040"/>
                </a:solidFill>
                <a:latin typeface="Gill Sans MT" panose="02020603050405020304" pitchFamily="2"/>
              </a:rPr>
              <a:t>1995 </a:t>
            </a:r>
          </a:p>
        </p:txBody>
      </p:sp>
      <p:sp>
        <p:nvSpPr>
          <p:cNvPr id="62" name="Text Placeholder 61"/>
          <p:cNvSpPr>
            <a:spLocks noGrp="1"/>
          </p:cNvSpPr>
          <p:nvPr>
            <p:ph type="body" idx="10"/>
          </p:nvPr>
        </p:nvSpPr>
        <p:spPr>
          <a:xfrm>
            <a:off x="1167130" y="3455035"/>
            <a:ext cx="1645920" cy="1689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300"/>
              </a:lnSpc>
              <a:spcAft>
                <a:spcPts val="0"/>
              </a:spcAft>
            </a:pPr>
            <a:r>
              <a:rPr lang="en-US" sz="1100" spc="-55" dirty="0">
                <a:solidFill>
                  <a:srgbClr val="404040"/>
                </a:solidFill>
                <a:latin typeface="Gill Sans MT" panose="02020603050405020304" pitchFamily="2"/>
              </a:rPr>
              <a:t>1996: Mixed Waste Processing </a:t>
            </a:r>
          </a:p>
        </p:txBody>
      </p:sp>
      <p:sp>
        <p:nvSpPr>
          <p:cNvPr id="63" name="Text Placeholder 62"/>
          <p:cNvSpPr>
            <a:spLocks noGrp="1"/>
          </p:cNvSpPr>
          <p:nvPr>
            <p:ph type="body" idx="10"/>
          </p:nvPr>
        </p:nvSpPr>
        <p:spPr>
          <a:xfrm>
            <a:off x="1289050" y="3623945"/>
            <a:ext cx="1377950" cy="15557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 dirty="0">
                <a:solidFill>
                  <a:srgbClr val="404040"/>
                </a:solidFill>
                <a:latin typeface="Gill Sans MT" panose="02020603050405020304" pitchFamily="2"/>
              </a:rPr>
              <a:t>Contract renewal 3 years </a:t>
            </a:r>
          </a:p>
        </p:txBody>
      </p:sp>
      <p:sp>
        <p:nvSpPr>
          <p:cNvPr id="64" name="Text Placeholder 63"/>
          <p:cNvSpPr>
            <a:spLocks noGrp="1"/>
          </p:cNvSpPr>
          <p:nvPr>
            <p:ph type="body" idx="10"/>
          </p:nvPr>
        </p:nvSpPr>
        <p:spPr>
          <a:xfrm>
            <a:off x="1566545" y="3917950"/>
            <a:ext cx="1283335" cy="1631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60" dirty="0">
                <a:solidFill>
                  <a:srgbClr val="404040"/>
                </a:solidFill>
                <a:latin typeface="Gill Sans MT" panose="02020603050405020304" pitchFamily="2"/>
              </a:rPr>
              <a:t>1997: March: Class I PTI </a:t>
            </a:r>
          </a:p>
        </p:txBody>
      </p:sp>
      <p:sp>
        <p:nvSpPr>
          <p:cNvPr id="65" name="Text Placeholder 64"/>
          <p:cNvSpPr>
            <a:spLocks noGrp="1"/>
          </p:cNvSpPr>
          <p:nvPr>
            <p:ph type="body" idx="10"/>
          </p:nvPr>
        </p:nvSpPr>
        <p:spPr>
          <a:xfrm>
            <a:off x="1944370" y="4081145"/>
            <a:ext cx="506095" cy="1587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80" dirty="0">
                <a:solidFill>
                  <a:srgbClr val="404040"/>
                </a:solidFill>
                <a:latin typeface="Gill Sans MT" panose="02020603050405020304" pitchFamily="2"/>
              </a:rPr>
              <a:t>approved </a:t>
            </a:r>
          </a:p>
        </p:txBody>
      </p:sp>
      <p:sp>
        <p:nvSpPr>
          <p:cNvPr id="66" name="Text Placeholder 65"/>
          <p:cNvSpPr>
            <a:spLocks noGrp="1"/>
          </p:cNvSpPr>
          <p:nvPr>
            <p:ph type="body" idx="10"/>
          </p:nvPr>
        </p:nvSpPr>
        <p:spPr>
          <a:xfrm>
            <a:off x="548640" y="5544185"/>
            <a:ext cx="1515110" cy="50609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6510" rIns="0" bIns="0" anchor="t"/>
          <a:lstStyle/>
          <a:p>
            <a:pPr marL="0" marR="0" indent="0" algn="ctr">
              <a:lnSpc>
                <a:spcPts val="1200"/>
              </a:lnSpc>
              <a:spcAft>
                <a:spcPts val="25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1993: July: Mixed Waste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Processing Ribbon Cutting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Ceremony </a:t>
            </a:r>
          </a:p>
        </p:txBody>
      </p:sp>
      <p:sp>
        <p:nvSpPr>
          <p:cNvPr id="67" name="Text Placeholder 66"/>
          <p:cNvSpPr>
            <a:spLocks noGrp="1"/>
          </p:cNvSpPr>
          <p:nvPr>
            <p:ph type="body" idx="10"/>
          </p:nvPr>
        </p:nvSpPr>
        <p:spPr>
          <a:xfrm>
            <a:off x="4910455" y="2825750"/>
            <a:ext cx="1737360" cy="505460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14605" rIns="0" bIns="0" anchor="t"/>
          <a:lstStyle/>
          <a:p>
            <a:pPr marL="0" marR="0" indent="0" algn="ctr">
              <a:lnSpc>
                <a:spcPts val="1200"/>
              </a:lnSpc>
              <a:spcAft>
                <a:spcPts val="45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2013: Last engineered fuel test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conducted, no long term end </a:t>
            </a:r>
            <a:r>
              <a:rPr dirty="0"/>
              <a:t/>
            </a:r>
            <a:br>
              <a:rPr dirty="0"/>
            </a:b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user presented to District </a:t>
            </a:r>
          </a:p>
        </p:txBody>
      </p:sp>
      <p:sp>
        <p:nvSpPr>
          <p:cNvPr id="68" name="Text Placeholder 67"/>
          <p:cNvSpPr>
            <a:spLocks noGrp="1"/>
          </p:cNvSpPr>
          <p:nvPr>
            <p:ph type="body" idx="10"/>
          </p:nvPr>
        </p:nvSpPr>
        <p:spPr>
          <a:xfrm>
            <a:off x="6912610" y="2359025"/>
            <a:ext cx="1755775" cy="514985"/>
          </a:xfrm>
          <a:prstGeom prst="rect">
            <a:avLst/>
          </a:prstGeom>
          <a:noFill/>
          <a:ln w="6350" cmpd="sng">
            <a:solidFill>
              <a:srgbClr val="0988B0"/>
            </a:solidFill>
            <a:prstDash val="solid"/>
          </a:ln>
        </p:spPr>
        <p:txBody>
          <a:bodyPr vert="horz" lIns="0" tIns="20955" rIns="0" bIns="0" anchor="t"/>
          <a:lstStyle/>
          <a:p>
            <a:pPr marL="594360" marR="0" indent="-548640" algn="l">
              <a:lnSpc>
                <a:spcPts val="1200"/>
              </a:lnSpc>
              <a:spcAft>
                <a:spcPts val="0"/>
              </a:spcAft>
            </a:pPr>
            <a:r>
              <a:rPr lang="en-US" sz="1100" spc="-25" dirty="0">
                <a:solidFill>
                  <a:srgbClr val="404040"/>
                </a:solidFill>
                <a:latin typeface="Gill Sans MT" panose="02020603050405020304" pitchFamily="2"/>
              </a:rPr>
              <a:t>2022: March: Final Plan Update Approval; </a:t>
            </a:r>
          </a:p>
          <a:p>
            <a:pPr marL="0" marR="0" indent="0" algn="ctr">
              <a:lnSpc>
                <a:spcPts val="1200"/>
              </a:lnSpc>
              <a:spcBef>
                <a:spcPts val="0"/>
              </a:spcBef>
              <a:spcAft>
                <a:spcPts val="70"/>
              </a:spcAft>
            </a:pPr>
            <a:r>
              <a:rPr lang="en-US" sz="1100" spc="-25" dirty="0">
                <a:solidFill>
                  <a:srgbClr val="404040"/>
                </a:solidFill>
                <a:latin typeface="Gill Sans MT" panose="02020603050405020304" pitchFamily="2"/>
              </a:rPr>
              <a:t>Payoff Second Debt </a:t>
            </a:r>
          </a:p>
        </p:txBody>
      </p:sp>
      <p:sp>
        <p:nvSpPr>
          <p:cNvPr id="69" name="Text Placeholder 68"/>
          <p:cNvSpPr>
            <a:spLocks noGrp="1"/>
          </p:cNvSpPr>
          <p:nvPr>
            <p:ph type="body" idx="10"/>
          </p:nvPr>
        </p:nvSpPr>
        <p:spPr>
          <a:xfrm>
            <a:off x="8192770" y="5099050"/>
            <a:ext cx="539750" cy="289560"/>
          </a:xfrm>
          <a:prstGeom prst="rect">
            <a:avLst/>
          </a:prstGeom>
          <a:noFill/>
          <a:ln w="15240" cmpd="sng">
            <a:solidFill>
              <a:srgbClr val="0988B0"/>
            </a:solidFill>
            <a:prstDash val="solid"/>
          </a:ln>
        </p:spPr>
        <p:txBody>
          <a:bodyPr vert="horz" lIns="0" tIns="15875" rIns="0" bIns="0" anchor="t"/>
          <a:lstStyle/>
          <a:p>
            <a:pPr marL="45720" marR="0" indent="0" algn="l">
              <a:lnSpc>
                <a:spcPts val="1800"/>
              </a:lnSpc>
              <a:spcAft>
                <a:spcPts val="35"/>
              </a:spcAft>
            </a:pPr>
            <a:r>
              <a:rPr lang="en-US" sz="1600" b="1" spc="-95" dirty="0">
                <a:solidFill>
                  <a:srgbClr val="404040"/>
                </a:solidFill>
                <a:latin typeface="Gill Sans MT" panose="02020603050405020304" pitchFamily="2"/>
              </a:rPr>
              <a:t>2025 </a:t>
            </a:r>
          </a:p>
        </p:txBody>
      </p:sp>
      <p:sp>
        <p:nvSpPr>
          <p:cNvPr id="70" name="Text Placeholder 69"/>
          <p:cNvSpPr>
            <a:spLocks noGrp="1"/>
          </p:cNvSpPr>
          <p:nvPr>
            <p:ph type="body" idx="10"/>
          </p:nvPr>
        </p:nvSpPr>
        <p:spPr>
          <a:xfrm>
            <a:off x="3773170" y="5126990"/>
            <a:ext cx="4267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55" dirty="0">
                <a:solidFill>
                  <a:srgbClr val="404040"/>
                </a:solidFill>
                <a:latin typeface="Gill Sans MT" panose="02020603050405020304" pitchFamily="2"/>
              </a:rPr>
              <a:t>2005 </a:t>
            </a:r>
          </a:p>
        </p:txBody>
      </p:sp>
      <p:sp>
        <p:nvSpPr>
          <p:cNvPr id="71" name="Text Placeholder 70"/>
          <p:cNvSpPr>
            <a:spLocks noGrp="1"/>
          </p:cNvSpPr>
          <p:nvPr>
            <p:ph type="body" idx="10"/>
          </p:nvPr>
        </p:nvSpPr>
        <p:spPr>
          <a:xfrm>
            <a:off x="3862070" y="5558155"/>
            <a:ext cx="1597025" cy="4737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8890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5" dirty="0">
                <a:solidFill>
                  <a:srgbClr val="404040"/>
                </a:solidFill>
                <a:latin typeface="Gill Sans MT" panose="02020603050405020304" pitchFamily="2"/>
              </a:rPr>
              <a:t>2008: Engineered Fuel testing </a:t>
            </a:r>
            <a:r>
              <a:rPr dirty="0"/>
              <a:t/>
            </a:r>
            <a:br>
              <a:rPr dirty="0"/>
            </a:br>
            <a:r>
              <a:rPr lang="en-US" sz="1100" spc="-35" dirty="0">
                <a:solidFill>
                  <a:srgbClr val="404040"/>
                </a:solidFill>
                <a:latin typeface="Gill Sans MT" panose="02020603050405020304" pitchFamily="2"/>
              </a:rPr>
              <a:t>began; Norton Environmental </a:t>
            </a:r>
            <a:r>
              <a:rPr dirty="0"/>
              <a:t/>
            </a:r>
            <a:br>
              <a:rPr dirty="0"/>
            </a:br>
            <a:r>
              <a:rPr lang="en-US" sz="1100" spc="-35" dirty="0">
                <a:solidFill>
                  <a:srgbClr val="404040"/>
                </a:solidFill>
                <a:latin typeface="Gill Sans MT" panose="02020603050405020304" pitchFamily="2"/>
              </a:rPr>
              <a:t>becomes Envision Waste </a:t>
            </a:r>
          </a:p>
        </p:txBody>
      </p:sp>
      <p:sp>
        <p:nvSpPr>
          <p:cNvPr id="72" name="Text Placeholder 71"/>
          <p:cNvSpPr>
            <a:spLocks noGrp="1"/>
          </p:cNvSpPr>
          <p:nvPr>
            <p:ph type="body" idx="10"/>
          </p:nvPr>
        </p:nvSpPr>
        <p:spPr>
          <a:xfrm>
            <a:off x="4892040" y="5126990"/>
            <a:ext cx="43307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45" dirty="0">
                <a:solidFill>
                  <a:srgbClr val="404040"/>
                </a:solidFill>
                <a:latin typeface="Gill Sans MT" panose="02020603050405020304" pitchFamily="2"/>
              </a:rPr>
              <a:t>2010 </a:t>
            </a:r>
          </a:p>
        </p:txBody>
      </p:sp>
      <p:sp>
        <p:nvSpPr>
          <p:cNvPr id="73" name="Text Placeholder 72"/>
          <p:cNvSpPr>
            <a:spLocks noGrp="1"/>
          </p:cNvSpPr>
          <p:nvPr>
            <p:ph type="body" idx="10"/>
          </p:nvPr>
        </p:nvSpPr>
        <p:spPr>
          <a:xfrm>
            <a:off x="5184775" y="6031865"/>
            <a:ext cx="1645920" cy="6159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ctr">
              <a:lnSpc>
                <a:spcPts val="1200"/>
              </a:lnSpc>
              <a:spcAft>
                <a:spcPts val="0"/>
              </a:spcAft>
            </a:pP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2014: January: Mixed Waste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Processing Closes (paid off 1st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debt) and TAC </a:t>
            </a:r>
            <a:r>
              <a:rPr dirty="0"/>
              <a:t/>
            </a:r>
            <a:br>
              <a:rPr dirty="0"/>
            </a:br>
            <a:r>
              <a:rPr lang="en-US" sz="1100" spc="-30" dirty="0">
                <a:solidFill>
                  <a:srgbClr val="404040"/>
                </a:solidFill>
                <a:latin typeface="Gill Sans MT" panose="02020603050405020304" pitchFamily="2"/>
              </a:rPr>
              <a:t>recommendation </a:t>
            </a:r>
          </a:p>
        </p:txBody>
      </p:sp>
      <p:sp>
        <p:nvSpPr>
          <p:cNvPr id="74" name="Text Placeholder 73"/>
          <p:cNvSpPr>
            <a:spLocks noGrp="1"/>
          </p:cNvSpPr>
          <p:nvPr>
            <p:ph type="body" idx="10"/>
          </p:nvPr>
        </p:nvSpPr>
        <p:spPr>
          <a:xfrm>
            <a:off x="6010910" y="5126990"/>
            <a:ext cx="42672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55" dirty="0">
                <a:solidFill>
                  <a:srgbClr val="404040"/>
                </a:solidFill>
                <a:latin typeface="Gill Sans MT" panose="02020603050405020304" pitchFamily="2"/>
              </a:rPr>
              <a:t>2015 </a:t>
            </a:r>
          </a:p>
        </p:txBody>
      </p:sp>
      <p:sp>
        <p:nvSpPr>
          <p:cNvPr id="75" name="Text Placeholder 74"/>
          <p:cNvSpPr>
            <a:spLocks noGrp="1"/>
          </p:cNvSpPr>
          <p:nvPr>
            <p:ph type="body" idx="10"/>
          </p:nvPr>
        </p:nvSpPr>
        <p:spPr>
          <a:xfrm>
            <a:off x="6477000" y="5558155"/>
            <a:ext cx="1286510" cy="3244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0160" rIns="0" bIns="0" anchor="t"/>
          <a:lstStyle/>
          <a:p>
            <a:pPr marL="457200" marR="0" indent="-457200" algn="l">
              <a:lnSpc>
                <a:spcPts val="1200"/>
              </a:lnSpc>
              <a:spcAft>
                <a:spcPts val="0"/>
              </a:spcAft>
            </a:pPr>
            <a:r>
              <a:rPr lang="en-US" sz="1100" spc="-20" dirty="0">
                <a:solidFill>
                  <a:srgbClr val="404040"/>
                </a:solidFill>
                <a:latin typeface="Gill Sans MT" panose="02020603050405020304" pitchFamily="2"/>
              </a:rPr>
              <a:t>2019: Start of New Plan Update </a:t>
            </a:r>
          </a:p>
        </p:txBody>
      </p:sp>
      <p:sp>
        <p:nvSpPr>
          <p:cNvPr id="76" name="Text Placeholder 75"/>
          <p:cNvSpPr>
            <a:spLocks noGrp="1"/>
          </p:cNvSpPr>
          <p:nvPr>
            <p:ph type="body" idx="10"/>
          </p:nvPr>
        </p:nvSpPr>
        <p:spPr>
          <a:xfrm>
            <a:off x="7129145" y="5126990"/>
            <a:ext cx="433070" cy="2355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175" rIns="0" bIns="0" anchor="t"/>
          <a:lstStyle/>
          <a:p>
            <a:pPr marL="0" marR="0" indent="0" algn="l">
              <a:lnSpc>
                <a:spcPts val="1800"/>
              </a:lnSpc>
              <a:spcAft>
                <a:spcPts val="0"/>
              </a:spcAft>
            </a:pPr>
            <a:r>
              <a:rPr lang="en-US" sz="1600" b="1" spc="-145" dirty="0">
                <a:solidFill>
                  <a:srgbClr val="404040"/>
                </a:solidFill>
                <a:latin typeface="Gill Sans MT" panose="02020603050405020304" pitchFamily="2"/>
              </a:rPr>
              <a:t>2020 </a:t>
            </a:r>
          </a:p>
        </p:txBody>
      </p:sp>
      <p:sp>
        <p:nvSpPr>
          <p:cNvPr id="77" name="Text Placeholder 76"/>
          <p:cNvSpPr>
            <a:spLocks noGrp="1"/>
          </p:cNvSpPr>
          <p:nvPr>
            <p:ph type="body" idx="10"/>
          </p:nvPr>
        </p:nvSpPr>
        <p:spPr>
          <a:xfrm>
            <a:off x="5507990" y="4298950"/>
            <a:ext cx="1435100" cy="1695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508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 dirty="0">
                <a:solidFill>
                  <a:srgbClr val="404040"/>
                </a:solidFill>
                <a:latin typeface="Gill Sans MT" panose="02020603050405020304" pitchFamily="2"/>
              </a:rPr>
              <a:t>2015: August: Countywide </a:t>
            </a:r>
          </a:p>
        </p:txBody>
      </p:sp>
      <p:sp>
        <p:nvSpPr>
          <p:cNvPr id="78" name="Text Placeholder 77"/>
          <p:cNvSpPr>
            <a:spLocks noGrp="1"/>
          </p:cNvSpPr>
          <p:nvPr>
            <p:ph type="body" idx="10"/>
          </p:nvPr>
        </p:nvSpPr>
        <p:spPr>
          <a:xfrm>
            <a:off x="5410200" y="4468495"/>
            <a:ext cx="1637030" cy="15557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 dirty="0">
                <a:solidFill>
                  <a:srgbClr val="404040"/>
                </a:solidFill>
                <a:latin typeface="Gill Sans MT" panose="02020603050405020304" pitchFamily="2"/>
              </a:rPr>
              <a:t>Single Stream Recycling Drop-</a:t>
            </a: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79" name="Text Placeholder 78"/>
          <p:cNvSpPr>
            <a:spLocks noGrp="1"/>
          </p:cNvSpPr>
          <p:nvPr>
            <p:ph type="body" idx="10"/>
          </p:nvPr>
        </p:nvSpPr>
        <p:spPr>
          <a:xfrm>
            <a:off x="5681345" y="4624070"/>
            <a:ext cx="1088390" cy="15240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50" dirty="0">
                <a:solidFill>
                  <a:srgbClr val="404040"/>
                </a:solidFill>
                <a:latin typeface="Gill Sans MT" panose="02020603050405020304" pitchFamily="2"/>
              </a:rPr>
              <a:t>Off Program Begins; </a:t>
            </a:r>
          </a:p>
        </p:txBody>
      </p:sp>
      <p:sp>
        <p:nvSpPr>
          <p:cNvPr id="80" name="Text Placeholder 79"/>
          <p:cNvSpPr>
            <a:spLocks noGrp="1"/>
          </p:cNvSpPr>
          <p:nvPr>
            <p:ph type="body" idx="10"/>
          </p:nvPr>
        </p:nvSpPr>
        <p:spPr>
          <a:xfrm>
            <a:off x="5440680" y="4776470"/>
            <a:ext cx="1569720" cy="1549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100" spc="-45" dirty="0">
                <a:solidFill>
                  <a:srgbClr val="404040"/>
                </a:solidFill>
                <a:latin typeface="Gill Sans MT" panose="02020603050405020304" pitchFamily="2"/>
              </a:rPr>
              <a:t>Current Plan Update approval </a:t>
            </a:r>
          </a:p>
        </p:txBody>
      </p:sp>
      <p:pic>
        <p:nvPicPr>
          <p:cNvPr id="33" name="Image.jpg"/>
          <p:cNvPicPr/>
          <p:nvPr/>
        </p:nvPicPr>
        <p:blipFill rotWithShape="1">
          <a:blip r:embed="rId4"/>
          <a:srcRect l="1820" r="83285"/>
          <a:stretch/>
        </p:blipFill>
        <p:spPr>
          <a:xfrm>
            <a:off x="533401" y="609600"/>
            <a:ext cx="1143000" cy="1219200"/>
          </a:xfrm>
          <a:prstGeom prst="rect">
            <a:avLst/>
          </a:prstGeom>
        </p:spPr>
      </p:pic>
      <p:sp>
        <p:nvSpPr>
          <p:cNvPr id="55" name="Text Placeholder 54"/>
          <p:cNvSpPr>
            <a:spLocks noGrp="1"/>
          </p:cNvSpPr>
          <p:nvPr>
            <p:ph type="body" idx="10"/>
          </p:nvPr>
        </p:nvSpPr>
        <p:spPr>
          <a:xfrm>
            <a:off x="1234440" y="1312545"/>
            <a:ext cx="6699250" cy="4051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3100"/>
              </a:lnSpc>
              <a:spcAft>
                <a:spcPts val="0"/>
              </a:spcAft>
            </a:pPr>
            <a:r>
              <a:rPr lang="en-US" sz="2750" spc="-85" dirty="0">
                <a:solidFill>
                  <a:schemeClr val="bg1"/>
                </a:solidFill>
                <a:latin typeface="Gill Sans MT" panose="02020603050405020304" pitchFamily="2"/>
              </a:rPr>
              <a:t>MEDINA SOLID WASTE DISTRICT TIMELINE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52400" y="441960"/>
            <a:ext cx="8771890" cy="6333490"/>
          </a:xfrm>
          <a:prstGeom prst="rect">
            <a:avLst/>
          </a:prstGeom>
        </p:spPr>
      </p:pic>
      <p:sp>
        <p:nvSpPr>
          <p:cNvPr id="85" name="Text Placeholder 84"/>
          <p:cNvSpPr>
            <a:spLocks noGrp="1"/>
          </p:cNvSpPr>
          <p:nvPr>
            <p:ph type="body" idx="10"/>
          </p:nvPr>
        </p:nvSpPr>
        <p:spPr>
          <a:xfrm>
            <a:off x="835025" y="1236345"/>
            <a:ext cx="6772910" cy="40513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0" dirty="0">
                <a:solidFill>
                  <a:schemeClr val="bg1"/>
                </a:solidFill>
                <a:latin typeface="Gill Sans MT" panose="02020603050405020304" pitchFamily="2"/>
              </a:rPr>
              <a:t>MEDINA SWD RECYCLING PERFORMANCE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5638800"/>
            <a:ext cx="19812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420176" y="600710"/>
            <a:ext cx="6303645" cy="5206365"/>
          </a:xfrm>
          <a:prstGeom prst="rect">
            <a:avLst/>
          </a:prstGeom>
        </p:spPr>
      </p:pic>
      <p:sp>
        <p:nvSpPr>
          <p:cNvPr id="90" name="Text Placeholder 89"/>
          <p:cNvSpPr>
            <a:spLocks noGrp="1"/>
          </p:cNvSpPr>
          <p:nvPr>
            <p:ph type="body" idx="10"/>
          </p:nvPr>
        </p:nvSpPr>
        <p:spPr>
          <a:xfrm>
            <a:off x="2066290" y="1981200"/>
            <a:ext cx="411480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1" name="Text Placeholder 90"/>
          <p:cNvSpPr>
            <a:spLocks noGrp="1"/>
          </p:cNvSpPr>
          <p:nvPr>
            <p:ph type="body" idx="10"/>
          </p:nvPr>
        </p:nvSpPr>
        <p:spPr>
          <a:xfrm>
            <a:off x="3173095" y="1981200"/>
            <a:ext cx="4889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2" name="Text Placeholder 91"/>
          <p:cNvSpPr>
            <a:spLocks noGrp="1"/>
          </p:cNvSpPr>
          <p:nvPr>
            <p:ph type="body" idx="10"/>
          </p:nvPr>
        </p:nvSpPr>
        <p:spPr>
          <a:xfrm>
            <a:off x="3538855" y="1981200"/>
            <a:ext cx="48895" cy="6985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3" name="Text Placeholder 92"/>
          <p:cNvSpPr>
            <a:spLocks noGrp="1"/>
          </p:cNvSpPr>
          <p:nvPr>
            <p:ph type="body" idx="10"/>
          </p:nvPr>
        </p:nvSpPr>
        <p:spPr>
          <a:xfrm>
            <a:off x="2804160" y="1987550"/>
            <a:ext cx="45720" cy="6350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4" name="Text Placeholder 93"/>
          <p:cNvSpPr>
            <a:spLocks noGrp="1"/>
          </p:cNvSpPr>
          <p:nvPr>
            <p:ph type="body" idx="10"/>
          </p:nvPr>
        </p:nvSpPr>
        <p:spPr>
          <a:xfrm>
            <a:off x="3593465" y="2069465"/>
            <a:ext cx="204470" cy="73025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5" name="Text Placeholder 94"/>
          <p:cNvSpPr>
            <a:spLocks noGrp="1"/>
          </p:cNvSpPr>
          <p:nvPr>
            <p:ph type="body" idx="10"/>
          </p:nvPr>
        </p:nvSpPr>
        <p:spPr>
          <a:xfrm>
            <a:off x="1426210" y="963295"/>
            <a:ext cx="6303645" cy="682625"/>
          </a:xfrm>
          <a:prstGeom prst="rect">
            <a:avLst/>
          </a:prstGeom>
          <a:solidFill>
            <a:srgbClr val="4A9A38"/>
          </a:solidFill>
          <a:ln w="0" cmpd="sng">
            <a:noFill/>
            <a:prstDash val="solid"/>
          </a:ln>
        </p:spPr>
        <p:txBody>
          <a:bodyPr vert="horz" lIns="0" tIns="0" rIns="0" bIns="0" anchor="t">
            <a:normAutofit/>
          </a:bodyPr>
          <a:lstStyle/>
          <a:p>
            <a:pPr marL="0" marR="0" indent="0" algn="l">
              <a:lnSpc>
                <a:spcPts val="2600"/>
              </a:lnSpc>
              <a:spcAft>
                <a:spcPts val="0"/>
              </a:spcAft>
            </a:pPr>
            <a:endParaRPr lang="en-US" b="1" spc="35" dirty="0">
              <a:solidFill>
                <a:srgbClr val="000000"/>
              </a:solidFill>
              <a:latin typeface="Gill Sans MT" panose="02020603050405020304" pitchFamily="2"/>
            </a:endParaRPr>
          </a:p>
        </p:txBody>
      </p:sp>
      <p:sp>
        <p:nvSpPr>
          <p:cNvPr id="96" name="Text Placeholder 95"/>
          <p:cNvSpPr>
            <a:spLocks noGrp="1"/>
          </p:cNvSpPr>
          <p:nvPr>
            <p:ph type="body" idx="10"/>
          </p:nvPr>
        </p:nvSpPr>
        <p:spPr>
          <a:xfrm>
            <a:off x="6132830" y="1896110"/>
            <a:ext cx="926465" cy="252730"/>
          </a:xfrm>
          <a:prstGeom prst="rect">
            <a:avLst/>
          </a:prstGeom>
          <a:solidFill>
            <a:srgbClr val="D2FAC1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7" name="Text Placeholder 96"/>
          <p:cNvSpPr>
            <a:spLocks noGrp="1"/>
          </p:cNvSpPr>
          <p:nvPr>
            <p:ph type="body" idx="10"/>
          </p:nvPr>
        </p:nvSpPr>
        <p:spPr>
          <a:xfrm>
            <a:off x="6126480" y="2459990"/>
            <a:ext cx="389890" cy="13081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8" name="Text Placeholder 97"/>
          <p:cNvSpPr>
            <a:spLocks noGrp="1"/>
          </p:cNvSpPr>
          <p:nvPr>
            <p:ph type="body" idx="10"/>
          </p:nvPr>
        </p:nvSpPr>
        <p:spPr>
          <a:xfrm>
            <a:off x="2142490" y="3825240"/>
            <a:ext cx="36830" cy="7302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99" name="Text Placeholder 98"/>
          <p:cNvSpPr>
            <a:spLocks noGrp="1"/>
          </p:cNvSpPr>
          <p:nvPr>
            <p:ph type="body" idx="10"/>
          </p:nvPr>
        </p:nvSpPr>
        <p:spPr>
          <a:xfrm>
            <a:off x="4264025" y="2520950"/>
            <a:ext cx="441960" cy="5778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0" name="Text Placeholder 99"/>
          <p:cNvSpPr>
            <a:spLocks noGrp="1"/>
          </p:cNvSpPr>
          <p:nvPr>
            <p:ph type="body" idx="10"/>
          </p:nvPr>
        </p:nvSpPr>
        <p:spPr>
          <a:xfrm>
            <a:off x="3322320" y="3383280"/>
            <a:ext cx="575945" cy="11874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1" name="Text Placeholder 100"/>
          <p:cNvSpPr>
            <a:spLocks noGrp="1"/>
          </p:cNvSpPr>
          <p:nvPr>
            <p:ph type="body" idx="10"/>
          </p:nvPr>
        </p:nvSpPr>
        <p:spPr>
          <a:xfrm>
            <a:off x="6815455" y="4940935"/>
            <a:ext cx="167640" cy="64135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2" name="Text Placeholder 101"/>
          <p:cNvSpPr>
            <a:spLocks noGrp="1"/>
          </p:cNvSpPr>
          <p:nvPr>
            <p:ph type="body" idx="10"/>
          </p:nvPr>
        </p:nvSpPr>
        <p:spPr>
          <a:xfrm>
            <a:off x="3346450" y="4279265"/>
            <a:ext cx="378460" cy="1282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3" name="Text Placeholder 102"/>
          <p:cNvSpPr>
            <a:spLocks noGrp="1"/>
          </p:cNvSpPr>
          <p:nvPr>
            <p:ph type="body" idx="10"/>
          </p:nvPr>
        </p:nvSpPr>
        <p:spPr>
          <a:xfrm>
            <a:off x="3270250" y="5102225"/>
            <a:ext cx="478790" cy="16764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5" name="Text Placeholder 104"/>
          <p:cNvSpPr>
            <a:spLocks noGrp="1"/>
          </p:cNvSpPr>
          <p:nvPr>
            <p:ph type="body" idx="10"/>
          </p:nvPr>
        </p:nvSpPr>
        <p:spPr>
          <a:xfrm>
            <a:off x="2407920" y="4178935"/>
            <a:ext cx="405130" cy="2679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6" name="Text Placeholder 105"/>
          <p:cNvSpPr>
            <a:spLocks noGrp="1"/>
          </p:cNvSpPr>
          <p:nvPr>
            <p:ph type="body" idx="10"/>
          </p:nvPr>
        </p:nvSpPr>
        <p:spPr>
          <a:xfrm>
            <a:off x="2438400" y="5135880"/>
            <a:ext cx="286385" cy="128270"/>
          </a:xfrm>
          <a:prstGeom prst="rect">
            <a:avLst/>
          </a:prstGeom>
          <a:solidFill>
            <a:srgbClr val="F5C467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08" name="Text Placeholder 107"/>
          <p:cNvSpPr>
            <a:spLocks noGrp="1"/>
          </p:cNvSpPr>
          <p:nvPr>
            <p:ph type="body" idx="10"/>
          </p:nvPr>
        </p:nvSpPr>
        <p:spPr>
          <a:xfrm>
            <a:off x="6998335" y="6178550"/>
            <a:ext cx="1694815" cy="46926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ct val="100000"/>
              </a:lnSpc>
              <a:spcAft>
                <a:spcPts val="0"/>
              </a:spcAft>
            </a:pPr>
            <a:r>
              <a:rPr lang="en-US" sz="100" dirty="0">
                <a:solidFill>
                  <a:srgbClr val="000000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24" name="Text Placeholder 38"/>
          <p:cNvSpPr>
            <a:spLocks noGrp="1"/>
          </p:cNvSpPr>
          <p:nvPr>
            <p:ph type="body" idx="10"/>
          </p:nvPr>
        </p:nvSpPr>
        <p:spPr>
          <a:xfrm>
            <a:off x="3214051" y="45720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5" name="Text Placeholder 39"/>
          <p:cNvSpPr>
            <a:spLocks noGrp="1"/>
          </p:cNvSpPr>
          <p:nvPr>
            <p:ph type="body" idx="10"/>
          </p:nvPr>
        </p:nvSpPr>
        <p:spPr>
          <a:xfrm>
            <a:off x="451167" y="45720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6" name="Text Placeholder 40"/>
          <p:cNvSpPr>
            <a:spLocks noGrp="1"/>
          </p:cNvSpPr>
          <p:nvPr>
            <p:ph type="body" idx="10"/>
          </p:nvPr>
        </p:nvSpPr>
        <p:spPr>
          <a:xfrm>
            <a:off x="5960004" y="45720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51165" y="600710"/>
            <a:ext cx="8241665" cy="1264920"/>
            <a:chOff x="451165" y="600710"/>
            <a:chExt cx="8241665" cy="1264920"/>
          </a:xfrm>
        </p:grpSpPr>
        <p:pic>
          <p:nvPicPr>
            <p:cNvPr id="27" name="Image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51165" y="600710"/>
              <a:ext cx="8241665" cy="126492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609597" y="990600"/>
              <a:ext cx="8001001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indent="0" algn="l">
                <a:lnSpc>
                  <a:spcPts val="2600"/>
                </a:lnSpc>
                <a:spcAft>
                  <a:spcPts val="0"/>
                </a:spcAft>
              </a:pPr>
              <a:r>
                <a:rPr lang="en-US" sz="2800" spc="45" dirty="0">
                  <a:solidFill>
                    <a:schemeClr val="bg1"/>
                  </a:solidFill>
                  <a:latin typeface="Gill Sans MT" panose="02020603050405020304" pitchFamily="2"/>
                </a:rPr>
                <a:t>SINGLE STREAM RECYCLING DROP-OFF</a:t>
              </a:r>
            </a:p>
            <a:p>
              <a:pPr marL="0" marR="0" indent="0" algn="l">
                <a:lnSpc>
                  <a:spcPts val="2600"/>
                </a:lnSpc>
                <a:spcAft>
                  <a:spcPts val="0"/>
                </a:spcAft>
              </a:pPr>
              <a:r>
                <a:rPr lang="en-US" sz="2800" spc="35" dirty="0">
                  <a:solidFill>
                    <a:schemeClr val="bg1"/>
                  </a:solidFill>
                  <a:latin typeface="Gill Sans MT" panose="02020603050405020304" pitchFamily="2"/>
                </a:rPr>
                <a:t>INFRASTRUCTURE 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Image.jpg"/>
          <p:cNvPicPr/>
          <p:nvPr/>
        </p:nvPicPr>
        <p:blipFill rotWithShape="1">
          <a:blip r:embed="rId3"/>
          <a:srcRect b="20124"/>
          <a:stretch/>
        </p:blipFill>
        <p:spPr>
          <a:xfrm>
            <a:off x="381000" y="1903307"/>
            <a:ext cx="3139440" cy="3837093"/>
          </a:xfrm>
          <a:prstGeom prst="rect">
            <a:avLst/>
          </a:prstGeom>
        </p:spPr>
      </p:pic>
      <p:sp>
        <p:nvSpPr>
          <p:cNvPr id="118" name="Text Placeholder 117"/>
          <p:cNvSpPr>
            <a:spLocks noGrp="1"/>
          </p:cNvSpPr>
          <p:nvPr>
            <p:ph type="body" idx="10"/>
          </p:nvPr>
        </p:nvSpPr>
        <p:spPr>
          <a:xfrm>
            <a:off x="3611880" y="1920240"/>
            <a:ext cx="5080000" cy="425831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492760" rIns="0" bIns="0" anchor="t"/>
          <a:lstStyle/>
          <a:p>
            <a:pPr marL="0" marR="0" indent="320040" algn="l">
              <a:lnSpc>
                <a:spcPts val="2200"/>
              </a:lnSpc>
              <a:spcAft>
                <a:spcPts val="0"/>
              </a:spcAft>
              <a:buFont typeface="Symbol"/>
              <a:buChar char="·"/>
            </a:pPr>
            <a:r>
              <a:rPr lang="en-US" sz="1800" spc="-5" dirty="0">
                <a:solidFill>
                  <a:srgbClr val="465D57"/>
                </a:solidFill>
                <a:latin typeface="Gill Sans MT" panose="02020603050405020304" pitchFamily="2"/>
              </a:rPr>
              <a:t>Audits are conducted quarterly with Kimble to </a:t>
            </a:r>
          </a:p>
          <a:p>
            <a:pPr marL="320040" marR="0" indent="0" algn="l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>
                <a:solidFill>
                  <a:srgbClr val="465D57"/>
                </a:solidFill>
                <a:latin typeface="Gill Sans MT" panose="02020603050405020304" pitchFamily="2"/>
              </a:rPr>
              <a:t>assess the growth of the program. </a:t>
            </a:r>
          </a:p>
          <a:p>
            <a:pPr marL="594360" marR="365760" indent="274320" algn="l">
              <a:lnSpc>
                <a:spcPts val="1900"/>
              </a:lnSpc>
              <a:spcBef>
                <a:spcPts val="970"/>
              </a:spcBef>
              <a:spcAft>
                <a:spcPts val="0"/>
              </a:spcAft>
              <a:buFont typeface="Symbol"/>
              <a:buChar char="·"/>
            </a:pPr>
            <a:r>
              <a:rPr lang="en-US" sz="1600" spc="0" dirty="0">
                <a:solidFill>
                  <a:srgbClr val="465D57"/>
                </a:solidFill>
                <a:latin typeface="Gill Sans MT" panose="02020603050405020304" pitchFamily="2"/>
              </a:rPr>
              <a:t>Volume assessment (25%, 50%, 75% and 100%) is noted for every container each time it is serviced that week. </a:t>
            </a:r>
          </a:p>
          <a:p>
            <a:pPr marL="0" marR="0" indent="320040" algn="l">
              <a:lnSpc>
                <a:spcPts val="2200"/>
              </a:lnSpc>
              <a:spcBef>
                <a:spcPts val="1045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0" dirty="0">
                <a:solidFill>
                  <a:srgbClr val="465D57"/>
                </a:solidFill>
                <a:latin typeface="Gill Sans MT" panose="02020603050405020304" pitchFamily="2"/>
              </a:rPr>
              <a:t>Based on the assessment, adjustments will be </a:t>
            </a:r>
          </a:p>
          <a:p>
            <a:pPr marL="320040" marR="0" indent="0" algn="l">
              <a:lnSpc>
                <a:spcPts val="21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5" dirty="0">
                <a:solidFill>
                  <a:srgbClr val="465D57"/>
                </a:solidFill>
                <a:latin typeface="Gill Sans MT" panose="02020603050405020304" pitchFamily="2"/>
              </a:rPr>
              <a:t>made for additional containers and/or increased </a:t>
            </a:r>
          </a:p>
          <a:p>
            <a:pPr marL="320040" marR="0" indent="0" algn="l">
              <a:lnSpc>
                <a:spcPts val="2200"/>
              </a:lnSpc>
              <a:spcBef>
                <a:spcPts val="15"/>
              </a:spcBef>
              <a:spcAft>
                <a:spcPts val="0"/>
              </a:spcAft>
            </a:pPr>
            <a:r>
              <a:rPr lang="en-US" sz="1800" spc="-10" dirty="0">
                <a:solidFill>
                  <a:srgbClr val="465D57"/>
                </a:solidFill>
                <a:latin typeface="Gill Sans MT" panose="02020603050405020304" pitchFamily="2"/>
              </a:rPr>
              <a:t>frequency of collection. </a:t>
            </a:r>
          </a:p>
          <a:p>
            <a:pPr marL="0" marR="0" indent="320040" algn="l">
              <a:lnSpc>
                <a:spcPts val="2200"/>
              </a:lnSpc>
              <a:spcBef>
                <a:spcPts val="950"/>
              </a:spcBef>
              <a:spcAft>
                <a:spcPts val="0"/>
              </a:spcAft>
              <a:buFont typeface="Symbol"/>
              <a:buChar char="·"/>
            </a:pPr>
            <a:r>
              <a:rPr lang="en-US" sz="1800" spc="-10" dirty="0">
                <a:solidFill>
                  <a:srgbClr val="465D57"/>
                </a:solidFill>
                <a:latin typeface="Gill Sans MT" panose="02020603050405020304" pitchFamily="2"/>
              </a:rPr>
              <a:t>Only two locations asked to have their containers </a:t>
            </a:r>
          </a:p>
          <a:p>
            <a:pPr marL="320040" marR="0" indent="0" algn="l">
              <a:lnSpc>
                <a:spcPts val="2200"/>
              </a:lnSpc>
              <a:spcBef>
                <a:spcPts val="0"/>
              </a:spcBef>
              <a:spcAft>
                <a:spcPts val="5590"/>
              </a:spcAft>
            </a:pPr>
            <a:r>
              <a:rPr lang="en-US" sz="1800" spc="-5" dirty="0">
                <a:solidFill>
                  <a:srgbClr val="465D57"/>
                </a:solidFill>
                <a:latin typeface="Gill Sans MT" panose="02020603050405020304" pitchFamily="2"/>
              </a:rPr>
              <a:t>be relocated within the system.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48310" y="492483"/>
            <a:ext cx="8241665" cy="1264920"/>
            <a:chOff x="451167" y="600710"/>
            <a:chExt cx="8241665" cy="1264920"/>
          </a:xfrm>
        </p:grpSpPr>
        <p:pic>
          <p:nvPicPr>
            <p:cNvPr id="10" name="Image.jp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51167" y="600710"/>
              <a:ext cx="8241665" cy="126492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609599" y="990600"/>
              <a:ext cx="8001001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indent="0" algn="l">
                <a:lnSpc>
                  <a:spcPts val="2600"/>
                </a:lnSpc>
                <a:spcAft>
                  <a:spcPts val="0"/>
                </a:spcAft>
              </a:pPr>
              <a:r>
                <a:rPr lang="en-US" sz="2800" spc="45" dirty="0">
                  <a:solidFill>
                    <a:schemeClr val="bg1"/>
                  </a:solidFill>
                  <a:latin typeface="Gill Sans MT" panose="02020603050405020304" pitchFamily="2"/>
                </a:rPr>
                <a:t>SINGLE STREAM RECYCLING DROP-OFF</a:t>
              </a:r>
            </a:p>
            <a:p>
              <a:pPr marL="0" marR="0" indent="0" algn="l">
                <a:lnSpc>
                  <a:spcPts val="2600"/>
                </a:lnSpc>
                <a:spcAft>
                  <a:spcPts val="0"/>
                </a:spcAft>
              </a:pPr>
              <a:r>
                <a:rPr lang="en-US" sz="2800" spc="35" dirty="0">
                  <a:solidFill>
                    <a:schemeClr val="bg1"/>
                  </a:solidFill>
                  <a:latin typeface="Gill Sans MT" panose="02020603050405020304" pitchFamily="2"/>
                </a:rPr>
                <a:t>AUDITS </a:t>
              </a:r>
            </a:p>
          </p:txBody>
        </p:sp>
      </p:grpSp>
      <p:sp>
        <p:nvSpPr>
          <p:cNvPr id="19" name="Text Placeholder 38"/>
          <p:cNvSpPr>
            <a:spLocks noGrp="1"/>
          </p:cNvSpPr>
          <p:nvPr>
            <p:ph type="body" idx="10"/>
          </p:nvPr>
        </p:nvSpPr>
        <p:spPr>
          <a:xfrm>
            <a:off x="3203786" y="30480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0" name="Text Placeholder 39"/>
          <p:cNvSpPr>
            <a:spLocks noGrp="1"/>
          </p:cNvSpPr>
          <p:nvPr>
            <p:ph type="body" idx="10"/>
          </p:nvPr>
        </p:nvSpPr>
        <p:spPr>
          <a:xfrm>
            <a:off x="457200" y="30480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21" name="Text Placeholder 40"/>
          <p:cNvSpPr>
            <a:spLocks noGrp="1"/>
          </p:cNvSpPr>
          <p:nvPr>
            <p:ph type="body" idx="10"/>
          </p:nvPr>
        </p:nvSpPr>
        <p:spPr>
          <a:xfrm>
            <a:off x="5949527" y="30480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 Placeholder 135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37" name="Text Placeholder 136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150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448310" y="583777"/>
            <a:ext cx="8241665" cy="1264920"/>
          </a:xfrm>
          <a:prstGeom prst="rect">
            <a:avLst/>
          </a:prstGeom>
        </p:spPr>
      </p:pic>
      <p:sp>
        <p:nvSpPr>
          <p:cNvPr id="138" name="Text Placeholder 137"/>
          <p:cNvSpPr>
            <a:spLocks noGrp="1"/>
          </p:cNvSpPr>
          <p:nvPr>
            <p:ph type="body" idx="10"/>
          </p:nvPr>
        </p:nvSpPr>
        <p:spPr>
          <a:xfrm>
            <a:off x="557530" y="709930"/>
            <a:ext cx="4495800" cy="1828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/>
          </a:bodyPr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600" b="1" spc="15" dirty="0">
                <a:solidFill>
                  <a:schemeClr val="bg1"/>
                </a:solidFill>
                <a:latin typeface="Gill Sans MT" panose="02020603050405020304" pitchFamily="2"/>
              </a:rPr>
              <a:t>SINGLE STREAM RECYCLING DROP-OFF </a:t>
            </a:r>
          </a:p>
        </p:txBody>
      </p:sp>
      <p:sp>
        <p:nvSpPr>
          <p:cNvPr id="139" name="Text Placeholder 138"/>
          <p:cNvSpPr>
            <a:spLocks noGrp="1"/>
          </p:cNvSpPr>
          <p:nvPr>
            <p:ph type="body" idx="10"/>
          </p:nvPr>
        </p:nvSpPr>
        <p:spPr>
          <a:xfrm>
            <a:off x="563880" y="1014730"/>
            <a:ext cx="2493010" cy="1828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>
            <a:normAutofit fontScale="85000" lnSpcReduction="10000"/>
          </a:bodyPr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950" b="1" spc="0" dirty="0">
                <a:solidFill>
                  <a:schemeClr val="bg1"/>
                </a:solidFill>
                <a:latin typeface="Gill Sans MT" panose="02020603050405020304" pitchFamily="2"/>
              </a:rPr>
              <a:t>PROGRAM </a:t>
            </a:r>
            <a:r>
              <a:rPr lang="en-US" sz="1900" b="1" spc="0" dirty="0">
                <a:solidFill>
                  <a:schemeClr val="bg1"/>
                </a:solidFill>
                <a:latin typeface="Gill Sans MT" panose="02020603050405020304" pitchFamily="2"/>
              </a:rPr>
              <a:t>UPGRADES</a:t>
            </a:r>
            <a:r>
              <a:rPr lang="en-US" sz="1950" b="1" spc="0" dirty="0">
                <a:solidFill>
                  <a:schemeClr val="bg1"/>
                </a:solidFill>
                <a:latin typeface="Gill Sans MT" panose="02020603050405020304" pitchFamily="2"/>
              </a:rPr>
              <a:t> </a:t>
            </a:r>
          </a:p>
        </p:txBody>
      </p:sp>
      <p:sp>
        <p:nvSpPr>
          <p:cNvPr id="140" name="Text Placeholder 139"/>
          <p:cNvSpPr>
            <a:spLocks noGrp="1"/>
          </p:cNvSpPr>
          <p:nvPr>
            <p:ph type="body" idx="10"/>
          </p:nvPr>
        </p:nvSpPr>
        <p:spPr>
          <a:xfrm>
            <a:off x="3122295" y="1398905"/>
            <a:ext cx="433705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80" dirty="0">
                <a:solidFill>
                  <a:srgbClr val="000000"/>
                </a:solidFill>
                <a:latin typeface="Arial" panose="02020603050405020304" pitchFamily="2"/>
              </a:rPr>
              <a:t>2015 </a:t>
            </a:r>
          </a:p>
        </p:txBody>
      </p:sp>
      <p:sp>
        <p:nvSpPr>
          <p:cNvPr id="141" name="Text Placeholder 140"/>
          <p:cNvSpPr>
            <a:spLocks noGrp="1"/>
          </p:cNvSpPr>
          <p:nvPr>
            <p:ph type="body" idx="10"/>
          </p:nvPr>
        </p:nvSpPr>
        <p:spPr>
          <a:xfrm>
            <a:off x="4493895" y="1398905"/>
            <a:ext cx="433705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80" dirty="0">
                <a:solidFill>
                  <a:srgbClr val="000000"/>
                </a:solidFill>
                <a:latin typeface="Arial" panose="02020603050405020304" pitchFamily="2"/>
              </a:rPr>
              <a:t>2015 </a:t>
            </a:r>
          </a:p>
        </p:txBody>
      </p:sp>
      <p:sp>
        <p:nvSpPr>
          <p:cNvPr id="142" name="Text Placeholder 141"/>
          <p:cNvSpPr>
            <a:spLocks noGrp="1"/>
          </p:cNvSpPr>
          <p:nvPr>
            <p:ph type="body" idx="10"/>
          </p:nvPr>
        </p:nvSpPr>
        <p:spPr>
          <a:xfrm>
            <a:off x="5865495" y="1398905"/>
            <a:ext cx="430530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75" dirty="0">
                <a:solidFill>
                  <a:srgbClr val="000000"/>
                </a:solidFill>
                <a:latin typeface="Arial" panose="02020603050405020304" pitchFamily="2"/>
              </a:rPr>
              <a:t>2018 </a:t>
            </a:r>
          </a:p>
        </p:txBody>
      </p:sp>
      <p:sp>
        <p:nvSpPr>
          <p:cNvPr id="143" name="Text Placeholder 142"/>
          <p:cNvSpPr>
            <a:spLocks noGrp="1"/>
          </p:cNvSpPr>
          <p:nvPr>
            <p:ph type="body" idx="10"/>
          </p:nvPr>
        </p:nvSpPr>
        <p:spPr>
          <a:xfrm>
            <a:off x="7237095" y="1398905"/>
            <a:ext cx="430530" cy="1098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900"/>
              </a:lnSpc>
              <a:spcAft>
                <a:spcPts val="0"/>
              </a:spcAft>
            </a:pPr>
            <a:r>
              <a:rPr lang="en-US" sz="1100" b="1" spc="75" dirty="0">
                <a:solidFill>
                  <a:srgbClr val="000000"/>
                </a:solidFill>
                <a:latin typeface="Arial" panose="02020603050405020304" pitchFamily="2"/>
              </a:rPr>
              <a:t>2018 </a:t>
            </a:r>
          </a:p>
        </p:txBody>
      </p:sp>
      <p:sp>
        <p:nvSpPr>
          <p:cNvPr id="144" name="Text Placeholder 143"/>
          <p:cNvSpPr>
            <a:spLocks noGrp="1"/>
          </p:cNvSpPr>
          <p:nvPr>
            <p:ph type="body" idx="10"/>
          </p:nvPr>
        </p:nvSpPr>
        <p:spPr>
          <a:xfrm>
            <a:off x="1469390" y="1563370"/>
            <a:ext cx="767715" cy="13716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000"/>
              </a:lnSpc>
              <a:spcAft>
                <a:spcPts val="0"/>
              </a:spcAft>
            </a:pPr>
            <a:r>
              <a:rPr lang="en-US" sz="1100" b="1" spc="-55" dirty="0">
                <a:solidFill>
                  <a:srgbClr val="000000"/>
                </a:solidFill>
                <a:latin typeface="Arial" panose="02020603050405020304" pitchFamily="2"/>
              </a:rPr>
              <a:t>Community </a:t>
            </a:r>
          </a:p>
        </p:txBody>
      </p:sp>
      <p:sp>
        <p:nvSpPr>
          <p:cNvPr id="145" name="Text Placeholder 144"/>
          <p:cNvSpPr>
            <a:spLocks noGrp="1"/>
          </p:cNvSpPr>
          <p:nvPr>
            <p:ph type="body" idx="10"/>
          </p:nvPr>
        </p:nvSpPr>
        <p:spPr>
          <a:xfrm>
            <a:off x="2849880" y="1652270"/>
            <a:ext cx="972185" cy="106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800"/>
              </a:lnSpc>
              <a:spcAft>
                <a:spcPts val="0"/>
              </a:spcAft>
            </a:pPr>
            <a:r>
              <a:rPr lang="en-US" sz="1050" b="1" spc="-35" dirty="0">
                <a:solidFill>
                  <a:srgbClr val="000000"/>
                </a:solidFill>
                <a:latin typeface="Arial" panose="02020603050405020304" pitchFamily="2"/>
              </a:rPr>
              <a:t># of Containers </a:t>
            </a:r>
          </a:p>
        </p:txBody>
      </p:sp>
      <p:sp>
        <p:nvSpPr>
          <p:cNvPr id="146" name="Text Placeholder 145"/>
          <p:cNvSpPr>
            <a:spLocks noGrp="1"/>
          </p:cNvSpPr>
          <p:nvPr>
            <p:ph type="body" idx="10"/>
          </p:nvPr>
        </p:nvSpPr>
        <p:spPr>
          <a:xfrm>
            <a:off x="4297680" y="1572895"/>
            <a:ext cx="822960" cy="286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37160" marR="0" indent="-137160" algn="l">
              <a:lnSpc>
                <a:spcPts val="1100"/>
              </a:lnSpc>
              <a:spcAft>
                <a:spcPts val="0"/>
              </a:spcAft>
            </a:pPr>
            <a:r>
              <a:rPr lang="en-US" sz="1050" b="1" spc="-5" dirty="0">
                <a:solidFill>
                  <a:srgbClr val="000000"/>
                </a:solidFill>
                <a:latin typeface="Arial" panose="02020603050405020304" pitchFamily="2"/>
              </a:rPr>
              <a:t># of Services Annually </a:t>
            </a:r>
          </a:p>
        </p:txBody>
      </p:sp>
      <p:sp>
        <p:nvSpPr>
          <p:cNvPr id="147" name="Text Placeholder 146"/>
          <p:cNvSpPr>
            <a:spLocks noGrp="1"/>
          </p:cNvSpPr>
          <p:nvPr>
            <p:ph type="body" idx="10"/>
          </p:nvPr>
        </p:nvSpPr>
        <p:spPr>
          <a:xfrm>
            <a:off x="5593080" y="1652270"/>
            <a:ext cx="972185" cy="106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800"/>
              </a:lnSpc>
              <a:spcAft>
                <a:spcPts val="0"/>
              </a:spcAft>
            </a:pPr>
            <a:r>
              <a:rPr lang="en-US" sz="1050" b="1" spc="-35" dirty="0">
                <a:solidFill>
                  <a:srgbClr val="000000"/>
                </a:solidFill>
                <a:latin typeface="Arial" panose="02020603050405020304" pitchFamily="2"/>
              </a:rPr>
              <a:t># of Containers </a:t>
            </a:r>
          </a:p>
        </p:txBody>
      </p:sp>
      <p:sp>
        <p:nvSpPr>
          <p:cNvPr id="148" name="Text Placeholder 147"/>
          <p:cNvSpPr>
            <a:spLocks noGrp="1"/>
          </p:cNvSpPr>
          <p:nvPr>
            <p:ph type="body" idx="10"/>
          </p:nvPr>
        </p:nvSpPr>
        <p:spPr>
          <a:xfrm>
            <a:off x="7044055" y="1572895"/>
            <a:ext cx="819785" cy="28638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137160" marR="0" indent="-137160" algn="l">
              <a:lnSpc>
                <a:spcPts val="1100"/>
              </a:lnSpc>
              <a:spcAft>
                <a:spcPts val="0"/>
              </a:spcAft>
            </a:pPr>
            <a:r>
              <a:rPr lang="en-US" sz="1050" b="1" spc="-10" dirty="0">
                <a:solidFill>
                  <a:srgbClr val="000000"/>
                </a:solidFill>
                <a:latin typeface="Arial" panose="02020603050405020304" pitchFamily="2"/>
              </a:rPr>
              <a:t># of Services Annually </a:t>
            </a:r>
          </a:p>
        </p:txBody>
      </p:sp>
      <p:graphicFrame>
        <p:nvGraphicFramePr>
          <p:cNvPr id="153" name="table 153"/>
          <p:cNvGraphicFramePr>
            <a:graphicFrameLocks noGrp="1"/>
          </p:cNvGraphicFramePr>
          <p:nvPr/>
        </p:nvGraphicFramePr>
        <p:xfrm>
          <a:off x="448310" y="1883410"/>
          <a:ext cx="8242300" cy="3755390"/>
        </p:xfrm>
        <a:graphic>
          <a:graphicData uri="http://schemas.openxmlformats.org/drawingml/2006/table">
            <a:tbl>
              <a:tblPr/>
              <a:tblGrid>
                <a:gridCol w="24898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85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03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06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294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5557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25"/>
                        </a:spcAft>
                      </a:pPr>
                      <a:r>
                        <a:rPr lang="en-US" sz="1000" b="1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Brunswick City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20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3,120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26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4,056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0"/>
                        </a:spcAft>
                      </a:pPr>
                      <a:r>
                        <a:rPr lang="en-US" sz="1000" b="1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Medina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16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2,496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28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4,524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1000" b="1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Wadsworth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1,248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26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4,472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Brunswick Hills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156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156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Chatham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416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12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Granger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416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7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1,092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Guilford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312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Harrisville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156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312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2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Hinckley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624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Homer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Lafayette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572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Liverpool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624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Litchfield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416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10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Medina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3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936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5"/>
                        </a:spcAft>
                      </a:pPr>
                      <a:r>
                        <a:rPr lang="en-US" sz="1000" b="1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Montville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5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5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312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5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19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165"/>
                        </a:spcBef>
                        <a:spcAft>
                          <a:spcPts val="5"/>
                        </a:spcAft>
                      </a:pPr>
                      <a:r>
                        <a:rPr lang="en-US" sz="1100" spc="0" dirty="0">
                          <a:solidFill>
                            <a:srgbClr val="FF0000"/>
                          </a:solidFill>
                          <a:latin typeface="Arial" panose="02020603050405020304" pitchFamily="2"/>
                        </a:rPr>
                        <a:t>3,536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5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Sharon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5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572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2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Village of Spencer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208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7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Village of Westfield Center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2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312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35"/>
                        </a:spcAft>
                      </a:pPr>
                      <a:r>
                        <a:rPr lang="en-US" sz="1000" b="1" i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Westfield Twp.*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19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2,756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17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2,444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653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30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York Twp.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260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581660" marR="0" indent="0" algn="l">
                        <a:lnSpc>
                          <a:spcPts val="11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1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416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563880" marR="0" indent="0" algn="l">
                        <a:lnSpc>
                          <a:spcPts val="1200"/>
                        </a:lnSpc>
                        <a:spcBef>
                          <a:spcPts val="375"/>
                        </a:spcBef>
                        <a:spcAft>
                          <a:spcPts val="265"/>
                        </a:spcAft>
                      </a:pPr>
                      <a:r>
                        <a:rPr lang="en-US" sz="10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Total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326390" marR="0" indent="0" algn="l">
                        <a:lnSpc>
                          <a:spcPts val="1200"/>
                        </a:lnSpc>
                        <a:spcBef>
                          <a:spcPts val="650"/>
                        </a:spcBef>
                        <a:spcAft>
                          <a:spcPts val="0"/>
                        </a:spcAft>
                      </a:pPr>
                      <a:r>
                        <a:rPr lang="en-US" sz="11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93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650"/>
                        </a:spcBef>
                        <a:spcAft>
                          <a:spcPts val="0"/>
                        </a:spcAft>
                      </a:pPr>
                      <a:r>
                        <a:rPr lang="en-US" sz="11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12,584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200"/>
                        </a:lnSpc>
                        <a:spcBef>
                          <a:spcPts val="650"/>
                        </a:spcBef>
                        <a:spcAft>
                          <a:spcPts val="0"/>
                        </a:spcAft>
                      </a:pPr>
                      <a:r>
                        <a:rPr lang="en-US" sz="11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174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24890" indent="0" algn="r">
                        <a:lnSpc>
                          <a:spcPts val="1200"/>
                        </a:lnSpc>
                        <a:spcBef>
                          <a:spcPts val="650"/>
                        </a:spcBef>
                        <a:spcAft>
                          <a:spcPts val="0"/>
                        </a:spcAft>
                      </a:pPr>
                      <a:r>
                        <a:rPr lang="en-US" sz="1100" b="1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26,104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  <p:sp>
        <p:nvSpPr>
          <p:cNvPr id="156" name="Text Placeholder 155"/>
          <p:cNvSpPr>
            <a:spLocks noGrp="1"/>
          </p:cNvSpPr>
          <p:nvPr>
            <p:ph type="body" idx="10"/>
          </p:nvPr>
        </p:nvSpPr>
        <p:spPr>
          <a:xfrm>
            <a:off x="2155190" y="5687060"/>
            <a:ext cx="5334000" cy="3663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635" rIns="0" bIns="0" anchor="t"/>
          <a:lstStyle/>
          <a:p>
            <a:pPr marL="0" marR="0" indent="0" algn="l">
              <a:lnSpc>
                <a:spcPts val="1400"/>
              </a:lnSpc>
              <a:spcAft>
                <a:spcPts val="0"/>
              </a:spcAft>
            </a:pPr>
            <a:r>
              <a:rPr lang="en-US" sz="1200" b="1" i="1" spc="-10" dirty="0">
                <a:solidFill>
                  <a:srgbClr val="000000"/>
                </a:solidFill>
                <a:latin typeface="Arial" panose="02020603050405020304" pitchFamily="2"/>
              </a:rPr>
              <a:t>*</a:t>
            </a:r>
            <a:r>
              <a:rPr lang="en-US" sz="1200" i="1" spc="-10" dirty="0">
                <a:solidFill>
                  <a:srgbClr val="000000"/>
                </a:solidFill>
                <a:latin typeface="Arial" panose="02020603050405020304" pitchFamily="2"/>
              </a:rPr>
              <a:t>MCSWD’s Facility is located within Westfield township. This community, due to the District facility, is the only community which had a reduction of containers. </a:t>
            </a:r>
          </a:p>
        </p:txBody>
      </p:sp>
      <p:sp>
        <p:nvSpPr>
          <p:cNvPr id="157" name="Text Placeholder 156"/>
          <p:cNvSpPr>
            <a:spLocks noGrp="1"/>
          </p:cNvSpPr>
          <p:nvPr>
            <p:ph type="body" idx="10"/>
          </p:nvPr>
        </p:nvSpPr>
        <p:spPr>
          <a:xfrm>
            <a:off x="2155190" y="6053455"/>
            <a:ext cx="3681730" cy="6775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400"/>
              </a:lnSpc>
              <a:spcAft>
                <a:spcPts val="3885"/>
              </a:spcAft>
            </a:pPr>
            <a:r>
              <a:rPr lang="en-US" sz="1200" i="1" spc="-10" dirty="0">
                <a:solidFill>
                  <a:srgbClr val="000000"/>
                </a:solidFill>
                <a:latin typeface="Arial" panose="02020603050405020304" pitchFamily="2"/>
              </a:rPr>
              <a:t>These containers were relocated to other communities. </a:t>
            </a:r>
          </a:p>
        </p:txBody>
      </p:sp>
      <p:sp>
        <p:nvSpPr>
          <p:cNvPr id="30" name="Text Placeholder 16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62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64" name="Text Placeholder 163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65" name="Text Placeholder 164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168" name="Image.jpg"/>
          <p:cNvPicPr/>
          <p:nvPr/>
        </p:nvPicPr>
        <p:blipFill rotWithShape="1">
          <a:blip r:embed="rId3"/>
          <a:srcRect b="21029"/>
          <a:stretch/>
        </p:blipFill>
        <p:spPr>
          <a:xfrm>
            <a:off x="152400" y="2362200"/>
            <a:ext cx="5334000" cy="3757507"/>
          </a:xfrm>
          <a:prstGeom prst="rect">
            <a:avLst/>
          </a:prstGeom>
        </p:spPr>
      </p:pic>
      <p:sp>
        <p:nvSpPr>
          <p:cNvPr id="166" name="Text Placeholder 165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41732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5915" rIns="0" bIns="0" anchor="t">
            <a:normAutofit fontScale="95000"/>
          </a:bodyPr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00" b="1" spc="70" dirty="0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300"/>
              </a:lnSpc>
              <a:spcBef>
                <a:spcPts val="95"/>
              </a:spcBef>
              <a:spcAft>
                <a:spcPts val="1955"/>
              </a:spcAft>
            </a:pPr>
            <a:r>
              <a:rPr lang="en-US" sz="2650" b="1" spc="80" dirty="0">
                <a:solidFill>
                  <a:schemeClr val="bg1"/>
                </a:solidFill>
                <a:latin typeface="Gill Sans MT" panose="02020603050405020304" pitchFamily="2"/>
              </a:rPr>
              <a:t>BUEHLER’S </a:t>
            </a:r>
          </a:p>
        </p:txBody>
      </p:sp>
      <p:sp>
        <p:nvSpPr>
          <p:cNvPr id="169" name="Text Placeholder 168"/>
          <p:cNvSpPr>
            <a:spLocks noGrp="1"/>
          </p:cNvSpPr>
          <p:nvPr>
            <p:ph type="body" idx="10"/>
          </p:nvPr>
        </p:nvSpPr>
        <p:spPr>
          <a:xfrm>
            <a:off x="5486400" y="4191000"/>
            <a:ext cx="3425825" cy="7219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0" rIns="0" bIns="0" anchor="t"/>
          <a:lstStyle/>
          <a:p>
            <a:pPr marL="0" marR="0" indent="0" algn="l">
              <a:lnSpc>
                <a:spcPts val="1200"/>
              </a:lnSpc>
              <a:spcAft>
                <a:spcPts val="0"/>
              </a:spcAft>
            </a:pPr>
            <a:r>
              <a:rPr lang="en-US" sz="1200" spc="-15" dirty="0">
                <a:solidFill>
                  <a:srgbClr val="000000"/>
                </a:solidFill>
                <a:latin typeface="Arial" panose="02020603050405020304" pitchFamily="2"/>
              </a:rPr>
              <a:t>Based on OEPA’s Report: </a:t>
            </a:r>
          </a:p>
          <a:p>
            <a:pPr marL="0" marR="0" indent="0" algn="l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spc="0" dirty="0">
                <a:solidFill>
                  <a:srgbClr val="000000"/>
                </a:solidFill>
                <a:latin typeface="Arial" panose="02020603050405020304" pitchFamily="2"/>
              </a:rPr>
              <a:t>Measuring Participation at Drop-off Recycling Sites </a:t>
            </a:r>
            <a:r>
              <a:rPr lang="en-US" sz="1200" b="1" spc="0" dirty="0">
                <a:solidFill>
                  <a:srgbClr val="000000"/>
                </a:solidFill>
                <a:latin typeface="Arial" panose="02020603050405020304" pitchFamily="2"/>
              </a:rPr>
              <a:t>2.6 Mile radius: captures 51% of users 4.6 Mile radius: captures 75% of users </a:t>
            </a:r>
          </a:p>
        </p:txBody>
      </p:sp>
      <p:graphicFrame>
        <p:nvGraphicFramePr>
          <p:cNvPr id="172" name="table 1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543830"/>
              </p:ext>
            </p:extLst>
          </p:nvPr>
        </p:nvGraphicFramePr>
        <p:xfrm>
          <a:off x="5511800" y="2895600"/>
          <a:ext cx="3009900" cy="1151890"/>
        </p:xfrm>
        <a:graphic>
          <a:graphicData uri="http://schemas.openxmlformats.org/drawingml/2006/table">
            <a:tbl>
              <a:tblPr/>
              <a:tblGrid>
                <a:gridCol w="1813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9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65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9230">
                <a:tc rowSpan="2">
                  <a:txBody>
                    <a:bodyPr/>
                    <a:lstStyle/>
                    <a:p>
                      <a:pPr marL="0" marR="548640" indent="0" algn="r">
                        <a:lnSpc>
                          <a:spcPts val="1400"/>
                        </a:lnSpc>
                        <a:spcBef>
                          <a:spcPts val="885"/>
                        </a:spcBef>
                        <a:spcAft>
                          <a:spcPts val="740"/>
                        </a:spcAft>
                      </a:pPr>
                      <a:r>
                        <a:rPr lang="en-US" sz="1200" b="1" spc="0" dirty="0">
                          <a:solidFill>
                            <a:srgbClr val="FFFFFF"/>
                          </a:solidFill>
                          <a:latin typeface="Gill Sans MT" panose="02020603050405020304" pitchFamily="2"/>
                        </a:rPr>
                        <a:t>Drop-offs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89B83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212090" indent="0" algn="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spc="0" dirty="0">
                          <a:solidFill>
                            <a:srgbClr val="FFFFFF"/>
                          </a:solidFill>
                          <a:latin typeface="Arial" panose="02020603050405020304" pitchFamily="2"/>
                        </a:rPr>
                        <a:t>Containers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89B8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US" sz="10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pPr algn="l"/>
                      <a:r>
                        <a:rPr lang="en-US" sz="100"/>
                        <a:t>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89B8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ts val="13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200" b="1" spc="0" dirty="0">
                          <a:solidFill>
                            <a:srgbClr val="FFFFFF"/>
                          </a:solidFill>
                          <a:latin typeface="Arial" panose="02020603050405020304" pitchFamily="2"/>
                        </a:rPr>
                        <a:t>2015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89B8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24155" indent="0" algn="r">
                        <a:lnSpc>
                          <a:spcPts val="13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200" b="1" spc="0" dirty="0">
                          <a:solidFill>
                            <a:srgbClr val="FFFFFF"/>
                          </a:solidFill>
                          <a:latin typeface="Arial" panose="02020603050405020304" pitchFamily="2"/>
                        </a:rPr>
                        <a:t>2018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89B8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marL="3175" marR="0" indent="0" algn="l">
                        <a:lnSpc>
                          <a:spcPts val="13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Buehler's Forest Meadow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12090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0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38455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4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1770">
                <a:tc>
                  <a:txBody>
                    <a:bodyPr/>
                    <a:lstStyle/>
                    <a:p>
                      <a:pPr marL="3175" marR="0" indent="0" algn="l">
                        <a:lnSpc>
                          <a:spcPts val="1300"/>
                        </a:lnSpc>
                        <a:spcBef>
                          <a:spcPts val="195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Buehler's Great Oak Trail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12090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0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38455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marL="3175" marR="0" indent="0" algn="l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Buehler's River Styx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12090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38455" indent="0" algn="r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15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6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E8F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3175" marR="0" indent="0" algn="l">
                        <a:lnSpc>
                          <a:spcPts val="1200"/>
                        </a:lnSpc>
                        <a:spcBef>
                          <a:spcPts val="17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Total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12090" indent="0" algn="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3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81305" indent="0" algn="r">
                        <a:lnSpc>
                          <a:spcPts val="13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000000"/>
                          </a:solidFill>
                          <a:latin typeface="Arial" panose="02020603050405020304" pitchFamily="2"/>
                        </a:rPr>
                        <a:t>18 </a:t>
                      </a:r>
                    </a:p>
                  </a:txBody>
                  <a:tcPr marL="0" marR="0" marT="0" marB="0" anchor="ctr">
                    <a:lnL w="0" cmpd="sng">
                      <a:noFill/>
                      <a:prstDash val="solid"/>
                    </a:lnL>
                    <a:lnR w="0" cmpd="sng">
                      <a:noFill/>
                      <a:prstDash val="solid"/>
                    </a:lnR>
                    <a:lnT w="0" cmpd="sng">
                      <a:noFill/>
                      <a:prstDash val="solid"/>
                    </a:lnT>
                    <a:lnB w="0" cmpd="sng">
                      <a:noFill/>
                      <a:prstDash val="solid"/>
                    </a:lnB>
                    <a:solidFill>
                      <a:srgbClr val="BADB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14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48310" y="600710"/>
            <a:ext cx="8241665" cy="1264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1098323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BUEHLER’S PARTNERSHIP AND COVERAGE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 Placeholder 177"/>
          <p:cNvSpPr>
            <a:spLocks noGrp="1"/>
          </p:cNvSpPr>
          <p:nvPr>
            <p:ph type="body" idx="10"/>
          </p:nvPr>
        </p:nvSpPr>
        <p:spPr>
          <a:xfrm>
            <a:off x="3215640" y="441960"/>
            <a:ext cx="2715895" cy="106680"/>
          </a:xfrm>
          <a:prstGeom prst="rect">
            <a:avLst/>
          </a:prstGeom>
          <a:solidFill>
            <a:srgbClr val="89B833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79" name="Text Placeholder 178"/>
          <p:cNvSpPr>
            <a:spLocks noGrp="1"/>
          </p:cNvSpPr>
          <p:nvPr>
            <p:ph type="body" idx="10"/>
          </p:nvPr>
        </p:nvSpPr>
        <p:spPr>
          <a:xfrm>
            <a:off x="448310" y="441960"/>
            <a:ext cx="2721610" cy="106680"/>
          </a:xfrm>
          <a:prstGeom prst="rect">
            <a:avLst/>
          </a:prstGeom>
          <a:solidFill>
            <a:srgbClr val="539E39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sp>
        <p:nvSpPr>
          <p:cNvPr id="180" name="Text Placeholder 179"/>
          <p:cNvSpPr>
            <a:spLocks noGrp="1"/>
          </p:cNvSpPr>
          <p:nvPr>
            <p:ph type="body" idx="10"/>
          </p:nvPr>
        </p:nvSpPr>
        <p:spPr>
          <a:xfrm>
            <a:off x="5974080" y="441960"/>
            <a:ext cx="2715895" cy="106680"/>
          </a:xfrm>
          <a:prstGeom prst="rect">
            <a:avLst/>
          </a:prstGeom>
          <a:solidFill>
            <a:srgbClr val="029576"/>
          </a:solidFill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algn="l"/>
            <a:r>
              <a:rPr lang="en-US" sz="100" dirty="0"/>
              <a:t> </a:t>
            </a:r>
          </a:p>
        </p:txBody>
      </p:sp>
      <p:pic>
        <p:nvPicPr>
          <p:cNvPr id="184" name="Image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592387" y="2362200"/>
            <a:ext cx="3657600" cy="2682240"/>
          </a:xfrm>
          <a:prstGeom prst="rect">
            <a:avLst/>
          </a:prstGeom>
        </p:spPr>
      </p:pic>
      <p:sp>
        <p:nvSpPr>
          <p:cNvPr id="181" name="Text Placeholder 180"/>
          <p:cNvSpPr>
            <a:spLocks noGrp="1"/>
          </p:cNvSpPr>
          <p:nvPr>
            <p:ph type="body" idx="10"/>
          </p:nvPr>
        </p:nvSpPr>
        <p:spPr>
          <a:xfrm>
            <a:off x="448310" y="548640"/>
            <a:ext cx="8242300" cy="149415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334645" rIns="0" bIns="0" anchor="t"/>
          <a:lstStyle/>
          <a:p>
            <a:pPr marL="228600" marR="0" indent="0" algn="l">
              <a:lnSpc>
                <a:spcPts val="3200"/>
              </a:lnSpc>
              <a:spcAft>
                <a:spcPts val="0"/>
              </a:spcAft>
            </a:pPr>
            <a:r>
              <a:rPr lang="en-US" sz="2750" spc="15" dirty="0">
                <a:solidFill>
                  <a:srgbClr val="FFFFFF"/>
                </a:solidFill>
                <a:latin typeface="Gill Sans MT" panose="02020603050405020304" pitchFamily="2"/>
              </a:rPr>
              <a:t>SINGLE STREAM RECYCLING DROP-OFF </a:t>
            </a:r>
          </a:p>
          <a:p>
            <a:pPr marL="228600" marR="0" indent="0" algn="l">
              <a:lnSpc>
                <a:spcPts val="3200"/>
              </a:lnSpc>
              <a:spcBef>
                <a:spcPts val="150"/>
              </a:spcBef>
              <a:spcAft>
                <a:spcPts val="2535"/>
              </a:spcAft>
            </a:pPr>
            <a:r>
              <a:rPr lang="en-US" sz="2750" spc="0" dirty="0">
                <a:solidFill>
                  <a:srgbClr val="FFFFFF"/>
                </a:solidFill>
                <a:latin typeface="Gill Sans MT" panose="02020603050405020304" pitchFamily="2"/>
              </a:rPr>
              <a:t>CHAGES </a:t>
            </a:r>
          </a:p>
        </p:txBody>
      </p:sp>
      <p:sp>
        <p:nvSpPr>
          <p:cNvPr id="182" name="Text Placeholder 181"/>
          <p:cNvSpPr>
            <a:spLocks noGrp="1"/>
          </p:cNvSpPr>
          <p:nvPr>
            <p:ph type="body" idx="10"/>
          </p:nvPr>
        </p:nvSpPr>
        <p:spPr>
          <a:xfrm>
            <a:off x="2743200" y="1905000"/>
            <a:ext cx="3657600" cy="43815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2540" rIns="0" bIns="0" anchor="t"/>
          <a:lstStyle/>
          <a:p>
            <a:pPr marL="0" marR="0" indent="0" algn="ctr">
              <a:lnSpc>
                <a:spcPts val="2100"/>
              </a:lnSpc>
              <a:spcAft>
                <a:spcPts val="1320"/>
              </a:spcAft>
            </a:pPr>
            <a:r>
              <a:rPr lang="en-US" sz="1800" b="1" spc="-10" dirty="0">
                <a:solidFill>
                  <a:srgbClr val="000000"/>
                </a:solidFill>
                <a:latin typeface="Gill Sans MT" panose="02020603050405020304" pitchFamily="2"/>
              </a:rPr>
              <a:t>Drop-off changes 2015 vs 2018 </a:t>
            </a:r>
          </a:p>
        </p:txBody>
      </p:sp>
      <p:sp>
        <p:nvSpPr>
          <p:cNvPr id="185" name="Text Placeholder 184"/>
          <p:cNvSpPr>
            <a:spLocks noGrp="1"/>
          </p:cNvSpPr>
          <p:nvPr>
            <p:ph type="body" idx="10"/>
          </p:nvPr>
        </p:nvSpPr>
        <p:spPr>
          <a:xfrm>
            <a:off x="3810000" y="4563745"/>
            <a:ext cx="1435735" cy="50609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anchor="t"/>
          <a:lstStyle/>
          <a:p>
            <a:pPr marL="0" marR="0" indent="0" algn="l">
              <a:lnSpc>
                <a:spcPts val="1300"/>
              </a:lnSpc>
              <a:spcAft>
                <a:spcPts val="0"/>
              </a:spcAft>
            </a:pPr>
            <a:r>
              <a:rPr lang="en-US" sz="900" spc="-10" dirty="0">
                <a:solidFill>
                  <a:srgbClr val="585858"/>
                </a:solidFill>
                <a:latin typeface="Gill Sans MT" panose="02020603050405020304" pitchFamily="2"/>
              </a:rPr>
              <a:t>Still open drop-offs since 2015 Relocated drop-offs since 2015 New drop-offs since 2015 </a:t>
            </a:r>
          </a:p>
        </p:txBody>
      </p:sp>
      <p:sp>
        <p:nvSpPr>
          <p:cNvPr id="189" name="Text Placeholder 188"/>
          <p:cNvSpPr>
            <a:spLocks noGrp="1"/>
          </p:cNvSpPr>
          <p:nvPr>
            <p:ph type="body" idx="10"/>
          </p:nvPr>
        </p:nvSpPr>
        <p:spPr>
          <a:xfrm>
            <a:off x="118533" y="4546600"/>
            <a:ext cx="2700867" cy="9956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270" rIns="0" bIns="0" anchor="t"/>
          <a:lstStyle/>
          <a:p>
            <a:pPr marL="0" marR="0" indent="0" algn="ctr">
              <a:lnSpc>
                <a:spcPts val="2400"/>
              </a:lnSpc>
              <a:spcBef>
                <a:spcPts val="3465"/>
              </a:spcBef>
              <a:spcAft>
                <a:spcPts val="0"/>
              </a:spcAft>
            </a:pPr>
            <a:r>
              <a:rPr lang="en-US" sz="2000" spc="-5" dirty="0">
                <a:solidFill>
                  <a:srgbClr val="000000"/>
                </a:solidFill>
                <a:latin typeface="Gill Sans MT" panose="02020603050405020304" pitchFamily="2"/>
              </a:rPr>
              <a:t>The program grew </a:t>
            </a:r>
          </a:p>
          <a:p>
            <a:pPr marL="0" marR="0" indent="0" algn="ctr">
              <a:lnSpc>
                <a:spcPts val="2300"/>
              </a:lnSpc>
              <a:spcBef>
                <a:spcPts val="65"/>
              </a:spcBef>
              <a:spcAft>
                <a:spcPts val="0"/>
              </a:spcAft>
            </a:pPr>
            <a:r>
              <a:rPr lang="en-US" sz="1950" b="1" spc="-85" dirty="0">
                <a:solidFill>
                  <a:srgbClr val="000000"/>
                </a:solidFill>
                <a:latin typeface="Gill Sans MT" panose="02020603050405020304" pitchFamily="2"/>
              </a:rPr>
              <a:t>115% </a:t>
            </a:r>
          </a:p>
          <a:p>
            <a:pPr marL="0" marR="0" indent="0" algn="ctr">
              <a:lnSpc>
                <a:spcPts val="2400"/>
              </a:lnSpc>
              <a:spcBef>
                <a:spcPts val="105"/>
              </a:spcBef>
              <a:spcAft>
                <a:spcPts val="3335"/>
              </a:spcAft>
            </a:pPr>
            <a:r>
              <a:rPr lang="en-US" sz="2000" spc="-10" dirty="0">
                <a:solidFill>
                  <a:srgbClr val="000000"/>
                </a:solidFill>
                <a:latin typeface="Gill Sans MT" panose="02020603050405020304" pitchFamily="2"/>
              </a:rPr>
              <a:t>in infrastructure! </a:t>
            </a:r>
          </a:p>
        </p:txBody>
      </p:sp>
      <p:pic>
        <p:nvPicPr>
          <p:cNvPr id="14" name="Image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448310" y="600710"/>
            <a:ext cx="8241665" cy="1264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2942" y="911523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Gill Sans MT" panose="020B0502020104020203" pitchFamily="34" charset="0"/>
              </a:rPr>
              <a:t>SINGLE STREAM RECYCLING DROP-OFF CHANGES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Arab" typeface="Arial"/>
      </a:majorFont>
      <a:minorFont>
        <a:latin typeface="Calibri"/>
        <a:ea typeface=""/>
        <a:cs typeface=""/>
        <a:font script="Arab" typeface="Arial"/>
      </a:minorFont>
    </a:fontScheme>
    <a:fmtScheme name="Office">
      <a:fillStyleLst>
        <a:solidFill>
          <a:schemeClr val="bg1">
            <a:alpha val="0"/>
          </a:schemeClr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  <a:scene3d>
            <a:camera prst="orthographicFront"/>
            <a:lightRig rig="threePt" dir="t"/>
          </a:scene3d>
        </a:effectStyle>
      </a:effectStyleLst>
      <a:bgFillStyleLst>
        <a:solidFill>
          <a:schemeClr val="bg1">
            <a:alpha val="0"/>
          </a:schemeClr>
        </a:solidFill>
        <a:gradFill/>
        <a:gradFill/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66B6E8A-28EA-43B1-95A6-B7F1E8E6D3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9F4B3F-BCE7-45AE-B821-50DA7E776F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DDFD38E-D64F-45BA-8719-BD546DE184E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1765</Words>
  <Application>Microsoft Office PowerPoint</Application>
  <PresentationFormat>On-screen Show (4:3)</PresentationFormat>
  <Paragraphs>509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/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bb807</dc:creator>
  <cp:lastModifiedBy>Kumar, Geetha</cp:lastModifiedBy>
  <cp:revision>20</cp:revision>
  <cp:lastPrinted>2019-05-01T20:08:49Z</cp:lastPrinted>
  <dcterms:modified xsi:type="dcterms:W3CDTF">2019-08-13T17:00:59Z</dcterms:modified>
</cp:coreProperties>
</file>