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2" r:id="rId5"/>
  </p:sldMasterIdLst>
  <p:notesMasterIdLst>
    <p:notesMasterId r:id="rId47"/>
  </p:notesMasterIdLst>
  <p:sldIdLst>
    <p:sldId id="256" r:id="rId6"/>
    <p:sldId id="257" r:id="rId7"/>
    <p:sldId id="281" r:id="rId8"/>
    <p:sldId id="282" r:id="rId9"/>
    <p:sldId id="283" r:id="rId10"/>
    <p:sldId id="284" r:id="rId11"/>
    <p:sldId id="285" r:id="rId12"/>
    <p:sldId id="286" r:id="rId13"/>
    <p:sldId id="329" r:id="rId14"/>
    <p:sldId id="287" r:id="rId15"/>
    <p:sldId id="288" r:id="rId16"/>
    <p:sldId id="330" r:id="rId17"/>
    <p:sldId id="291" r:id="rId18"/>
    <p:sldId id="292" r:id="rId19"/>
    <p:sldId id="293" r:id="rId20"/>
    <p:sldId id="294" r:id="rId21"/>
    <p:sldId id="295" r:id="rId22"/>
    <p:sldId id="296" r:id="rId23"/>
    <p:sldId id="297" r:id="rId24"/>
    <p:sldId id="299" r:id="rId25"/>
    <p:sldId id="301" r:id="rId26"/>
    <p:sldId id="302" r:id="rId27"/>
    <p:sldId id="324" r:id="rId28"/>
    <p:sldId id="303" r:id="rId29"/>
    <p:sldId id="323" r:id="rId30"/>
    <p:sldId id="304" r:id="rId31"/>
    <p:sldId id="305" r:id="rId32"/>
    <p:sldId id="325" r:id="rId33"/>
    <p:sldId id="306" r:id="rId34"/>
    <p:sldId id="326" r:id="rId35"/>
    <p:sldId id="327" r:id="rId36"/>
    <p:sldId id="328" r:id="rId37"/>
    <p:sldId id="307" r:id="rId38"/>
    <p:sldId id="308" r:id="rId39"/>
    <p:sldId id="309" r:id="rId40"/>
    <p:sldId id="311" r:id="rId41"/>
    <p:sldId id="310" r:id="rId42"/>
    <p:sldId id="312" r:id="rId43"/>
    <p:sldId id="314" r:id="rId44"/>
    <p:sldId id="322" r:id="rId45"/>
    <p:sldId id="313" r:id="rId4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mn-cs"/>
      </a:defRPr>
    </a:lvl1pPr>
    <a:lvl2pPr marL="457200" algn="l" rtl="0" fontAlgn="base">
      <a:spcBef>
        <a:spcPct val="0"/>
      </a:spcBef>
      <a:spcAft>
        <a:spcPct val="0"/>
      </a:spcAft>
      <a:defRPr kern="1200">
        <a:solidFill>
          <a:schemeClr val="tx1"/>
        </a:solidFill>
        <a:latin typeface="Calibri" pitchFamily="34" charset="0"/>
        <a:ea typeface="+mn-ea"/>
        <a:cs typeface="+mn-cs"/>
      </a:defRPr>
    </a:lvl2pPr>
    <a:lvl3pPr marL="914400" algn="l" rtl="0" fontAlgn="base">
      <a:spcBef>
        <a:spcPct val="0"/>
      </a:spcBef>
      <a:spcAft>
        <a:spcPct val="0"/>
      </a:spcAft>
      <a:defRPr kern="1200">
        <a:solidFill>
          <a:schemeClr val="tx1"/>
        </a:solidFill>
        <a:latin typeface="Calibri" pitchFamily="34" charset="0"/>
        <a:ea typeface="+mn-ea"/>
        <a:cs typeface="+mn-cs"/>
      </a:defRPr>
    </a:lvl3pPr>
    <a:lvl4pPr marL="1371600" algn="l" rtl="0" fontAlgn="base">
      <a:spcBef>
        <a:spcPct val="0"/>
      </a:spcBef>
      <a:spcAft>
        <a:spcPct val="0"/>
      </a:spcAft>
      <a:defRPr kern="1200">
        <a:solidFill>
          <a:schemeClr val="tx1"/>
        </a:solidFill>
        <a:latin typeface="Calibri" pitchFamily="34" charset="0"/>
        <a:ea typeface="+mn-ea"/>
        <a:cs typeface="+mn-cs"/>
      </a:defRPr>
    </a:lvl4pPr>
    <a:lvl5pPr marL="1828800" algn="l" rtl="0" fontAlgn="base">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6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25" autoAdjust="0"/>
    <p:restoredTop sz="94660"/>
  </p:normalViewPr>
  <p:slideViewPr>
    <p:cSldViewPr>
      <p:cViewPr varScale="1">
        <p:scale>
          <a:sx n="92" d="100"/>
          <a:sy n="92" d="100"/>
        </p:scale>
        <p:origin x="-840"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C601BC-6379-45C3-947E-ED5AFA11F2D2}" type="datetimeFigureOut">
              <a:rPr lang="en-US" smtClean="0"/>
              <a:t>4/12/2018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0AD15C-E470-4196-B84F-C243EFB14578}" type="slidenum">
              <a:rPr lang="en-US" smtClean="0"/>
              <a:t>‹#›</a:t>
            </a:fld>
            <a:endParaRPr lang="en-US"/>
          </a:p>
        </p:txBody>
      </p:sp>
    </p:spTree>
    <p:extLst>
      <p:ext uri="{BB962C8B-B14F-4D97-AF65-F5344CB8AC3E}">
        <p14:creationId xmlns:p14="http://schemas.microsoft.com/office/powerpoint/2010/main" val="33432886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2</a:t>
            </a:fld>
            <a:endParaRPr lang="en-US"/>
          </a:p>
        </p:txBody>
      </p:sp>
    </p:spTree>
    <p:extLst>
      <p:ext uri="{BB962C8B-B14F-4D97-AF65-F5344CB8AC3E}">
        <p14:creationId xmlns:p14="http://schemas.microsoft.com/office/powerpoint/2010/main" val="16547678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11</a:t>
            </a:fld>
            <a:endParaRPr lang="en-US"/>
          </a:p>
        </p:txBody>
      </p:sp>
    </p:spTree>
    <p:extLst>
      <p:ext uri="{BB962C8B-B14F-4D97-AF65-F5344CB8AC3E}">
        <p14:creationId xmlns:p14="http://schemas.microsoft.com/office/powerpoint/2010/main" val="1040298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12</a:t>
            </a:fld>
            <a:endParaRPr lang="en-US"/>
          </a:p>
        </p:txBody>
      </p:sp>
    </p:spTree>
    <p:extLst>
      <p:ext uri="{BB962C8B-B14F-4D97-AF65-F5344CB8AC3E}">
        <p14:creationId xmlns:p14="http://schemas.microsoft.com/office/powerpoint/2010/main" val="25541982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13</a:t>
            </a:fld>
            <a:endParaRPr lang="en-US"/>
          </a:p>
        </p:txBody>
      </p:sp>
    </p:spTree>
    <p:extLst>
      <p:ext uri="{BB962C8B-B14F-4D97-AF65-F5344CB8AC3E}">
        <p14:creationId xmlns:p14="http://schemas.microsoft.com/office/powerpoint/2010/main" val="34740206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14</a:t>
            </a:fld>
            <a:endParaRPr lang="en-US"/>
          </a:p>
        </p:txBody>
      </p:sp>
    </p:spTree>
    <p:extLst>
      <p:ext uri="{BB962C8B-B14F-4D97-AF65-F5344CB8AC3E}">
        <p14:creationId xmlns:p14="http://schemas.microsoft.com/office/powerpoint/2010/main" val="31638314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15</a:t>
            </a:fld>
            <a:endParaRPr lang="en-US"/>
          </a:p>
        </p:txBody>
      </p:sp>
    </p:spTree>
    <p:extLst>
      <p:ext uri="{BB962C8B-B14F-4D97-AF65-F5344CB8AC3E}">
        <p14:creationId xmlns:p14="http://schemas.microsoft.com/office/powerpoint/2010/main" val="39027701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16</a:t>
            </a:fld>
            <a:endParaRPr lang="en-US"/>
          </a:p>
        </p:txBody>
      </p:sp>
    </p:spTree>
    <p:extLst>
      <p:ext uri="{BB962C8B-B14F-4D97-AF65-F5344CB8AC3E}">
        <p14:creationId xmlns:p14="http://schemas.microsoft.com/office/powerpoint/2010/main" val="11884647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17</a:t>
            </a:fld>
            <a:endParaRPr lang="en-US"/>
          </a:p>
        </p:txBody>
      </p:sp>
    </p:spTree>
    <p:extLst>
      <p:ext uri="{BB962C8B-B14F-4D97-AF65-F5344CB8AC3E}">
        <p14:creationId xmlns:p14="http://schemas.microsoft.com/office/powerpoint/2010/main" val="4614966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18</a:t>
            </a:fld>
            <a:endParaRPr lang="en-US"/>
          </a:p>
        </p:txBody>
      </p:sp>
    </p:spTree>
    <p:extLst>
      <p:ext uri="{BB962C8B-B14F-4D97-AF65-F5344CB8AC3E}">
        <p14:creationId xmlns:p14="http://schemas.microsoft.com/office/powerpoint/2010/main" val="23760642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19</a:t>
            </a:fld>
            <a:endParaRPr lang="en-US"/>
          </a:p>
        </p:txBody>
      </p:sp>
    </p:spTree>
    <p:extLst>
      <p:ext uri="{BB962C8B-B14F-4D97-AF65-F5344CB8AC3E}">
        <p14:creationId xmlns:p14="http://schemas.microsoft.com/office/powerpoint/2010/main" val="24904707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20</a:t>
            </a:fld>
            <a:endParaRPr lang="en-US"/>
          </a:p>
        </p:txBody>
      </p:sp>
    </p:spTree>
    <p:extLst>
      <p:ext uri="{BB962C8B-B14F-4D97-AF65-F5344CB8AC3E}">
        <p14:creationId xmlns:p14="http://schemas.microsoft.com/office/powerpoint/2010/main" val="30471749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3</a:t>
            </a:fld>
            <a:endParaRPr lang="en-US"/>
          </a:p>
        </p:txBody>
      </p:sp>
    </p:spTree>
    <p:extLst>
      <p:ext uri="{BB962C8B-B14F-4D97-AF65-F5344CB8AC3E}">
        <p14:creationId xmlns:p14="http://schemas.microsoft.com/office/powerpoint/2010/main" val="21129780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21</a:t>
            </a:fld>
            <a:endParaRPr lang="en-US"/>
          </a:p>
        </p:txBody>
      </p:sp>
    </p:spTree>
    <p:extLst>
      <p:ext uri="{BB962C8B-B14F-4D97-AF65-F5344CB8AC3E}">
        <p14:creationId xmlns:p14="http://schemas.microsoft.com/office/powerpoint/2010/main" val="22716021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22</a:t>
            </a:fld>
            <a:endParaRPr lang="en-US"/>
          </a:p>
        </p:txBody>
      </p:sp>
    </p:spTree>
    <p:extLst>
      <p:ext uri="{BB962C8B-B14F-4D97-AF65-F5344CB8AC3E}">
        <p14:creationId xmlns:p14="http://schemas.microsoft.com/office/powerpoint/2010/main" val="38707624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23</a:t>
            </a:fld>
            <a:endParaRPr lang="en-US"/>
          </a:p>
        </p:txBody>
      </p:sp>
    </p:spTree>
    <p:extLst>
      <p:ext uri="{BB962C8B-B14F-4D97-AF65-F5344CB8AC3E}">
        <p14:creationId xmlns:p14="http://schemas.microsoft.com/office/powerpoint/2010/main" val="21439036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24</a:t>
            </a:fld>
            <a:endParaRPr lang="en-US"/>
          </a:p>
        </p:txBody>
      </p:sp>
    </p:spTree>
    <p:extLst>
      <p:ext uri="{BB962C8B-B14F-4D97-AF65-F5344CB8AC3E}">
        <p14:creationId xmlns:p14="http://schemas.microsoft.com/office/powerpoint/2010/main" val="28169388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25</a:t>
            </a:fld>
            <a:endParaRPr lang="en-US"/>
          </a:p>
        </p:txBody>
      </p:sp>
    </p:spTree>
    <p:extLst>
      <p:ext uri="{BB962C8B-B14F-4D97-AF65-F5344CB8AC3E}">
        <p14:creationId xmlns:p14="http://schemas.microsoft.com/office/powerpoint/2010/main" val="33277812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26</a:t>
            </a:fld>
            <a:endParaRPr lang="en-US"/>
          </a:p>
        </p:txBody>
      </p:sp>
    </p:spTree>
    <p:extLst>
      <p:ext uri="{BB962C8B-B14F-4D97-AF65-F5344CB8AC3E}">
        <p14:creationId xmlns:p14="http://schemas.microsoft.com/office/powerpoint/2010/main" val="32533174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27</a:t>
            </a:fld>
            <a:endParaRPr lang="en-US"/>
          </a:p>
        </p:txBody>
      </p:sp>
    </p:spTree>
    <p:extLst>
      <p:ext uri="{BB962C8B-B14F-4D97-AF65-F5344CB8AC3E}">
        <p14:creationId xmlns:p14="http://schemas.microsoft.com/office/powerpoint/2010/main" val="33222790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28</a:t>
            </a:fld>
            <a:endParaRPr lang="en-US"/>
          </a:p>
        </p:txBody>
      </p:sp>
    </p:spTree>
    <p:extLst>
      <p:ext uri="{BB962C8B-B14F-4D97-AF65-F5344CB8AC3E}">
        <p14:creationId xmlns:p14="http://schemas.microsoft.com/office/powerpoint/2010/main" val="32120021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29</a:t>
            </a:fld>
            <a:endParaRPr lang="en-US"/>
          </a:p>
        </p:txBody>
      </p:sp>
    </p:spTree>
    <p:extLst>
      <p:ext uri="{BB962C8B-B14F-4D97-AF65-F5344CB8AC3E}">
        <p14:creationId xmlns:p14="http://schemas.microsoft.com/office/powerpoint/2010/main" val="16090185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30</a:t>
            </a:fld>
            <a:endParaRPr lang="en-US"/>
          </a:p>
        </p:txBody>
      </p:sp>
    </p:spTree>
    <p:extLst>
      <p:ext uri="{BB962C8B-B14F-4D97-AF65-F5344CB8AC3E}">
        <p14:creationId xmlns:p14="http://schemas.microsoft.com/office/powerpoint/2010/main" val="2209970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4</a:t>
            </a:fld>
            <a:endParaRPr lang="en-US"/>
          </a:p>
        </p:txBody>
      </p:sp>
    </p:spTree>
    <p:extLst>
      <p:ext uri="{BB962C8B-B14F-4D97-AF65-F5344CB8AC3E}">
        <p14:creationId xmlns:p14="http://schemas.microsoft.com/office/powerpoint/2010/main" val="39203512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31</a:t>
            </a:fld>
            <a:endParaRPr lang="en-US"/>
          </a:p>
        </p:txBody>
      </p:sp>
    </p:spTree>
    <p:extLst>
      <p:ext uri="{BB962C8B-B14F-4D97-AF65-F5344CB8AC3E}">
        <p14:creationId xmlns:p14="http://schemas.microsoft.com/office/powerpoint/2010/main" val="41453297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32</a:t>
            </a:fld>
            <a:endParaRPr lang="en-US"/>
          </a:p>
        </p:txBody>
      </p:sp>
    </p:spTree>
    <p:extLst>
      <p:ext uri="{BB962C8B-B14F-4D97-AF65-F5344CB8AC3E}">
        <p14:creationId xmlns:p14="http://schemas.microsoft.com/office/powerpoint/2010/main" val="21272368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33</a:t>
            </a:fld>
            <a:endParaRPr lang="en-US"/>
          </a:p>
        </p:txBody>
      </p:sp>
    </p:spTree>
    <p:extLst>
      <p:ext uri="{BB962C8B-B14F-4D97-AF65-F5344CB8AC3E}">
        <p14:creationId xmlns:p14="http://schemas.microsoft.com/office/powerpoint/2010/main" val="39256991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34</a:t>
            </a:fld>
            <a:endParaRPr lang="en-US"/>
          </a:p>
        </p:txBody>
      </p:sp>
    </p:spTree>
    <p:extLst>
      <p:ext uri="{BB962C8B-B14F-4D97-AF65-F5344CB8AC3E}">
        <p14:creationId xmlns:p14="http://schemas.microsoft.com/office/powerpoint/2010/main" val="16930186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35</a:t>
            </a:fld>
            <a:endParaRPr lang="en-US"/>
          </a:p>
        </p:txBody>
      </p:sp>
    </p:spTree>
    <p:extLst>
      <p:ext uri="{BB962C8B-B14F-4D97-AF65-F5344CB8AC3E}">
        <p14:creationId xmlns:p14="http://schemas.microsoft.com/office/powerpoint/2010/main" val="10198985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36</a:t>
            </a:fld>
            <a:endParaRPr lang="en-US"/>
          </a:p>
        </p:txBody>
      </p:sp>
    </p:spTree>
    <p:extLst>
      <p:ext uri="{BB962C8B-B14F-4D97-AF65-F5344CB8AC3E}">
        <p14:creationId xmlns:p14="http://schemas.microsoft.com/office/powerpoint/2010/main" val="1169549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37</a:t>
            </a:fld>
            <a:endParaRPr lang="en-US"/>
          </a:p>
        </p:txBody>
      </p:sp>
    </p:spTree>
    <p:extLst>
      <p:ext uri="{BB962C8B-B14F-4D97-AF65-F5344CB8AC3E}">
        <p14:creationId xmlns:p14="http://schemas.microsoft.com/office/powerpoint/2010/main" val="6437235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38</a:t>
            </a:fld>
            <a:endParaRPr lang="en-US"/>
          </a:p>
        </p:txBody>
      </p:sp>
    </p:spTree>
    <p:extLst>
      <p:ext uri="{BB962C8B-B14F-4D97-AF65-F5344CB8AC3E}">
        <p14:creationId xmlns:p14="http://schemas.microsoft.com/office/powerpoint/2010/main" val="23376262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39</a:t>
            </a:fld>
            <a:endParaRPr lang="en-US"/>
          </a:p>
        </p:txBody>
      </p:sp>
    </p:spTree>
    <p:extLst>
      <p:ext uri="{BB962C8B-B14F-4D97-AF65-F5344CB8AC3E}">
        <p14:creationId xmlns:p14="http://schemas.microsoft.com/office/powerpoint/2010/main" val="339333715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40</a:t>
            </a:fld>
            <a:endParaRPr lang="en-US"/>
          </a:p>
        </p:txBody>
      </p:sp>
    </p:spTree>
    <p:extLst>
      <p:ext uri="{BB962C8B-B14F-4D97-AF65-F5344CB8AC3E}">
        <p14:creationId xmlns:p14="http://schemas.microsoft.com/office/powerpoint/2010/main" val="156995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5</a:t>
            </a:fld>
            <a:endParaRPr lang="en-US"/>
          </a:p>
        </p:txBody>
      </p:sp>
    </p:spTree>
    <p:extLst>
      <p:ext uri="{BB962C8B-B14F-4D97-AF65-F5344CB8AC3E}">
        <p14:creationId xmlns:p14="http://schemas.microsoft.com/office/powerpoint/2010/main" val="21451191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41</a:t>
            </a:fld>
            <a:endParaRPr lang="en-US"/>
          </a:p>
        </p:txBody>
      </p:sp>
    </p:spTree>
    <p:extLst>
      <p:ext uri="{BB962C8B-B14F-4D97-AF65-F5344CB8AC3E}">
        <p14:creationId xmlns:p14="http://schemas.microsoft.com/office/powerpoint/2010/main" val="3370424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6</a:t>
            </a:fld>
            <a:endParaRPr lang="en-US"/>
          </a:p>
        </p:txBody>
      </p:sp>
    </p:spTree>
    <p:extLst>
      <p:ext uri="{BB962C8B-B14F-4D97-AF65-F5344CB8AC3E}">
        <p14:creationId xmlns:p14="http://schemas.microsoft.com/office/powerpoint/2010/main" val="3849834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7</a:t>
            </a:fld>
            <a:endParaRPr lang="en-US"/>
          </a:p>
        </p:txBody>
      </p:sp>
    </p:spTree>
    <p:extLst>
      <p:ext uri="{BB962C8B-B14F-4D97-AF65-F5344CB8AC3E}">
        <p14:creationId xmlns:p14="http://schemas.microsoft.com/office/powerpoint/2010/main" val="13993111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8</a:t>
            </a:fld>
            <a:endParaRPr lang="en-US"/>
          </a:p>
        </p:txBody>
      </p:sp>
    </p:spTree>
    <p:extLst>
      <p:ext uri="{BB962C8B-B14F-4D97-AF65-F5344CB8AC3E}">
        <p14:creationId xmlns:p14="http://schemas.microsoft.com/office/powerpoint/2010/main" val="42496866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9</a:t>
            </a:fld>
            <a:endParaRPr lang="en-US"/>
          </a:p>
        </p:txBody>
      </p:sp>
    </p:spTree>
    <p:extLst>
      <p:ext uri="{BB962C8B-B14F-4D97-AF65-F5344CB8AC3E}">
        <p14:creationId xmlns:p14="http://schemas.microsoft.com/office/powerpoint/2010/main" val="3324644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0AD15C-E470-4196-B84F-C243EFB14578}" type="slidenum">
              <a:rPr lang="en-US" smtClean="0"/>
              <a:t>10</a:t>
            </a:fld>
            <a:endParaRPr lang="en-US"/>
          </a:p>
        </p:txBody>
      </p:sp>
    </p:spTree>
    <p:extLst>
      <p:ext uri="{BB962C8B-B14F-4D97-AF65-F5344CB8AC3E}">
        <p14:creationId xmlns:p14="http://schemas.microsoft.com/office/powerpoint/2010/main" val="3075413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8CE5482-EBA0-45B4-981F-CBFFF360E1E3}" type="datetimeFigureOut">
              <a:rPr lang="en-US" smtClean="0"/>
              <a:t>4/12/2018</a:t>
            </a:fld>
            <a:endParaRPr lang="en-US"/>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8193606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8CE5482-EBA0-45B4-981F-CBFFF360E1E3}" type="datetimeFigureOut">
              <a:rPr lang="en-US" smtClean="0"/>
              <a:t>4/12/2018</a:t>
            </a:fld>
            <a:endParaRPr lang="en-US"/>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371451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8CE5482-EBA0-45B4-981F-CBFFF360E1E3}" type="datetimeFigureOut">
              <a:rPr lang="en-US" smtClean="0"/>
              <a:t>4/12/2018</a:t>
            </a:fld>
            <a:endParaRPr lang="en-US"/>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02248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8CE5482-EBA0-45B4-981F-CBFFF360E1E3}" type="datetimeFigureOut">
              <a:rPr lang="en-US" smtClean="0"/>
              <a:t>4/12/2018</a:t>
            </a:fld>
            <a:endParaRPr lang="en-US"/>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5134461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8CE5482-EBA0-45B4-981F-CBFFF360E1E3}" type="datetimeFigureOut">
              <a:rPr lang="en-US" smtClean="0"/>
              <a:t>4/12/2018</a:t>
            </a:fld>
            <a:endParaRPr lang="en-US"/>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3325064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CE5482-EBA0-45B4-981F-CBFFF360E1E3}" type="datetimeFigureOut">
              <a:rPr lang="en-US" smtClean="0"/>
              <a:t>4/12/2018</a:t>
            </a:fld>
            <a:endParaRPr lang="en-US"/>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1533060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518275"/>
            <a:ext cx="2133600" cy="234950"/>
          </a:xfrm>
        </p:spPr>
        <p:txBody>
          <a:bodyPr/>
          <a:lstStyle/>
          <a:p>
            <a:fld id="{78CE5482-EBA0-45B4-981F-CBFFF360E1E3}" type="datetimeFigureOut">
              <a:rPr lang="en-US" smtClean="0"/>
              <a:t>4/12/2018</a:t>
            </a:fld>
            <a:endParaRPr lang="en-US" dirty="0"/>
          </a:p>
        </p:txBody>
      </p:sp>
      <p:sp>
        <p:nvSpPr>
          <p:cNvPr id="6" name="Footer Placeholder 5"/>
          <p:cNvSpPr>
            <a:spLocks noGrp="1"/>
          </p:cNvSpPr>
          <p:nvPr>
            <p:ph type="ftr" sz="quarter" idx="11"/>
          </p:nvPr>
        </p:nvSpPr>
        <p:spPr>
          <a:xfrm>
            <a:off x="3124200" y="6524625"/>
            <a:ext cx="2895600" cy="234950"/>
          </a:xfrm>
        </p:spPr>
        <p:txBody>
          <a:bodyPr/>
          <a:lstStyle/>
          <a:p>
            <a:endParaRPr lang="en-US"/>
          </a:p>
        </p:txBody>
      </p:sp>
    </p:spTree>
    <p:extLst>
      <p:ext uri="{BB962C8B-B14F-4D97-AF65-F5344CB8AC3E}">
        <p14:creationId xmlns:p14="http://schemas.microsoft.com/office/powerpoint/2010/main" val="7712456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8CE5482-EBA0-45B4-981F-CBFFF360E1E3}" type="datetimeFigureOut">
              <a:rPr lang="en-US" smtClean="0"/>
              <a:t>4/12/2018</a:t>
            </a:fld>
            <a:endParaRPr lang="en-US"/>
          </a:p>
        </p:txBody>
      </p:sp>
      <p:sp>
        <p:nvSpPr>
          <p:cNvPr id="8" name="Footer Placeholder 7"/>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3244465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8CE5482-EBA0-45B4-981F-CBFFF360E1E3}" type="datetimeFigureOut">
              <a:rPr lang="en-US" smtClean="0"/>
              <a:t>4/12/2018</a:t>
            </a:fld>
            <a:endParaRPr lang="en-US"/>
          </a:p>
        </p:txBody>
      </p:sp>
      <p:sp>
        <p:nvSpPr>
          <p:cNvPr id="4" name="Footer Placeholder 3"/>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6431601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CE5482-EBA0-45B4-981F-CBFFF360E1E3}" type="datetimeFigureOut">
              <a:rPr lang="en-US" smtClean="0"/>
              <a:t>4/12/2018</a:t>
            </a:fld>
            <a:endParaRPr lang="en-US"/>
          </a:p>
        </p:txBody>
      </p:sp>
      <p:sp>
        <p:nvSpPr>
          <p:cNvPr id="3" name="Footer Placeholder 2"/>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7793922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78CE5482-EBA0-45B4-981F-CBFFF360E1E3}" type="datetimeFigureOut">
              <a:rPr lang="en-US" smtClean="0"/>
              <a:t>4/12/2018</a:t>
            </a:fld>
            <a:endParaRPr lang="en-US"/>
          </a:p>
        </p:txBody>
      </p:sp>
      <p:sp>
        <p:nvSpPr>
          <p:cNvPr id="6" name="Footer Placeholder 5"/>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597167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8CE5482-EBA0-45B4-981F-CBFFF360E1E3}" type="datetimeFigureOut">
              <a:rPr lang="en-US" smtClean="0"/>
              <a:t>4/12/2018</a:t>
            </a:fld>
            <a:endParaRPr lang="en-US"/>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7689014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78CE5482-EBA0-45B4-981F-CBFFF360E1E3}" type="datetimeFigureOut">
              <a:rPr lang="en-US" smtClean="0"/>
              <a:t>4/12/2018</a:t>
            </a:fld>
            <a:endParaRPr lang="en-US"/>
          </a:p>
        </p:txBody>
      </p:sp>
      <p:sp>
        <p:nvSpPr>
          <p:cNvPr id="6" name="Footer Placeholder 5"/>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5054223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8CE5482-EBA0-45B4-981F-CBFFF360E1E3}" type="datetimeFigureOut">
              <a:rPr lang="en-US" smtClean="0"/>
              <a:t>4/12/2018</a:t>
            </a:fld>
            <a:endParaRPr lang="en-US"/>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4191857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8CE5482-EBA0-45B4-981F-CBFFF360E1E3}" type="datetimeFigureOut">
              <a:rPr lang="en-US" smtClean="0"/>
              <a:t>4/12/2018</a:t>
            </a:fld>
            <a:endParaRPr lang="en-US"/>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7267613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CE5482-EBA0-45B4-981F-CBFFF360E1E3}" type="datetimeFigureOut">
              <a:rPr lang="en-US" smtClean="0"/>
              <a:t>4/12/2018</a:t>
            </a:fld>
            <a:endParaRPr lang="en-US"/>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2313142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518275"/>
            <a:ext cx="2133600" cy="234950"/>
          </a:xfrm>
        </p:spPr>
        <p:txBody>
          <a:bodyPr/>
          <a:lstStyle/>
          <a:p>
            <a:fld id="{78CE5482-EBA0-45B4-981F-CBFFF360E1E3}" type="datetimeFigureOut">
              <a:rPr lang="en-US" smtClean="0"/>
              <a:t>4/12/2018</a:t>
            </a:fld>
            <a:endParaRPr lang="en-US" dirty="0"/>
          </a:p>
        </p:txBody>
      </p:sp>
      <p:sp>
        <p:nvSpPr>
          <p:cNvPr id="6" name="Footer Placeholder 5"/>
          <p:cNvSpPr>
            <a:spLocks noGrp="1"/>
          </p:cNvSpPr>
          <p:nvPr>
            <p:ph type="ftr" sz="quarter" idx="11"/>
          </p:nvPr>
        </p:nvSpPr>
        <p:spPr>
          <a:xfrm>
            <a:off x="3124200" y="6524625"/>
            <a:ext cx="2895600" cy="234950"/>
          </a:xfrm>
        </p:spPr>
        <p:txBody>
          <a:bodyPr/>
          <a:lstStyle/>
          <a:p>
            <a:endParaRPr lang="en-US"/>
          </a:p>
        </p:txBody>
      </p:sp>
    </p:spTree>
    <p:extLst>
      <p:ext uri="{BB962C8B-B14F-4D97-AF65-F5344CB8AC3E}">
        <p14:creationId xmlns:p14="http://schemas.microsoft.com/office/powerpoint/2010/main" val="37606787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8CE5482-EBA0-45B4-981F-CBFFF360E1E3}" type="datetimeFigureOut">
              <a:rPr lang="en-US" smtClean="0"/>
              <a:t>4/12/2018</a:t>
            </a:fld>
            <a:endParaRPr lang="en-US"/>
          </a:p>
        </p:txBody>
      </p:sp>
      <p:sp>
        <p:nvSpPr>
          <p:cNvPr id="8" name="Footer Placeholder 7"/>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9600715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8CE5482-EBA0-45B4-981F-CBFFF360E1E3}" type="datetimeFigureOut">
              <a:rPr lang="en-US" smtClean="0"/>
              <a:t>4/12/2018</a:t>
            </a:fld>
            <a:endParaRPr lang="en-US"/>
          </a:p>
        </p:txBody>
      </p:sp>
      <p:sp>
        <p:nvSpPr>
          <p:cNvPr id="4" name="Footer Placeholder 3"/>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0791884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CE5482-EBA0-45B4-981F-CBFFF360E1E3}" type="datetimeFigureOut">
              <a:rPr lang="en-US" smtClean="0"/>
              <a:t>4/12/2018</a:t>
            </a:fld>
            <a:endParaRPr lang="en-US"/>
          </a:p>
        </p:txBody>
      </p:sp>
      <p:sp>
        <p:nvSpPr>
          <p:cNvPr id="3" name="Footer Placeholder 2"/>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3688493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8CE5482-EBA0-45B4-981F-CBFFF360E1E3}" type="datetimeFigureOut">
              <a:rPr lang="en-US" smtClean="0"/>
              <a:t>4/12/2018</a:t>
            </a:fld>
            <a:endParaRPr lang="en-US"/>
          </a:p>
        </p:txBody>
      </p:sp>
      <p:sp>
        <p:nvSpPr>
          <p:cNvPr id="6" name="Footer Placeholder 5"/>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8729868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8CE5482-EBA0-45B4-981F-CBFFF360E1E3}" type="datetimeFigureOut">
              <a:rPr lang="en-US" smtClean="0"/>
              <a:t>4/12/2018</a:t>
            </a:fld>
            <a:endParaRPr lang="en-US"/>
          </a:p>
        </p:txBody>
      </p:sp>
      <p:sp>
        <p:nvSpPr>
          <p:cNvPr id="6" name="Footer Placeholder 5"/>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460100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p:cNvSpPr/>
          <p:nvPr userDrawn="1"/>
        </p:nvSpPr>
        <p:spPr>
          <a:xfrm>
            <a:off x="228600" y="161925"/>
            <a:ext cx="8686800" cy="6324600"/>
          </a:xfrm>
          <a:prstGeom prst="rect">
            <a:avLst/>
          </a:prstGeom>
          <a:noFill/>
          <a:ln w="12700">
            <a:solidFill>
              <a:srgbClr val="0046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505575"/>
            <a:ext cx="2133600" cy="234950"/>
          </a:xfrm>
          <a:prstGeom prst="rect">
            <a:avLst/>
          </a:prstGeom>
        </p:spPr>
        <p:txBody>
          <a:bodyPr vert="horz" lIns="91440" tIns="45720" rIns="91440" bIns="45720" rtlCol="0" anchor="ctr"/>
          <a:lstStyle>
            <a:lvl1pPr algn="l">
              <a:defRPr sz="1200">
                <a:solidFill>
                  <a:schemeClr val="tx1">
                    <a:tint val="75000"/>
                  </a:schemeClr>
                </a:solidFill>
              </a:defRPr>
            </a:lvl1pPr>
          </a:lstStyle>
          <a:p>
            <a:fld id="{78CE5482-EBA0-45B4-981F-CBFFF360E1E3}" type="datetimeFigureOut">
              <a:rPr lang="en-US" smtClean="0"/>
              <a:t>4/12/2018</a:t>
            </a:fld>
            <a:endParaRPr lang="en-US"/>
          </a:p>
        </p:txBody>
      </p:sp>
      <p:sp>
        <p:nvSpPr>
          <p:cNvPr id="5" name="Footer Placeholder 4"/>
          <p:cNvSpPr>
            <a:spLocks noGrp="1"/>
          </p:cNvSpPr>
          <p:nvPr>
            <p:ph type="ftr" sz="quarter" idx="3"/>
          </p:nvPr>
        </p:nvSpPr>
        <p:spPr>
          <a:xfrm>
            <a:off x="3124200" y="6505575"/>
            <a:ext cx="2895600" cy="2349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pic>
        <p:nvPicPr>
          <p:cNvPr id="6" name="Picture 5"/>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6944479" y="5715955"/>
            <a:ext cx="1533920" cy="950083"/>
          </a:xfrm>
          <a:prstGeom prst="rect">
            <a:avLst/>
          </a:prstGeom>
        </p:spPr>
      </p:pic>
    </p:spTree>
    <p:extLst>
      <p:ext uri="{BB962C8B-B14F-4D97-AF65-F5344CB8AC3E}">
        <p14:creationId xmlns:p14="http://schemas.microsoft.com/office/powerpoint/2010/main" val="16454676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p:cNvSpPr/>
          <p:nvPr userDrawn="1"/>
        </p:nvSpPr>
        <p:spPr>
          <a:xfrm>
            <a:off x="228600" y="161925"/>
            <a:ext cx="8686800" cy="6324600"/>
          </a:xfrm>
          <a:prstGeom prst="rect">
            <a:avLst/>
          </a:prstGeom>
          <a:noFill/>
          <a:ln w="12700">
            <a:solidFill>
              <a:srgbClr val="0046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505575"/>
            <a:ext cx="2133600" cy="234950"/>
          </a:xfrm>
          <a:prstGeom prst="rect">
            <a:avLst/>
          </a:prstGeom>
        </p:spPr>
        <p:txBody>
          <a:bodyPr vert="horz" lIns="91440" tIns="45720" rIns="91440" bIns="45720" rtlCol="0" anchor="ctr"/>
          <a:lstStyle>
            <a:lvl1pPr algn="l">
              <a:defRPr sz="900">
                <a:solidFill>
                  <a:schemeClr val="tx1">
                    <a:tint val="75000"/>
                  </a:schemeClr>
                </a:solidFill>
              </a:defRPr>
            </a:lvl1pPr>
          </a:lstStyle>
          <a:p>
            <a:fld id="{78CE5482-EBA0-45B4-981F-CBFFF360E1E3}" type="datetimeFigureOut">
              <a:rPr lang="en-US" smtClean="0"/>
              <a:t>4/12/2018</a:t>
            </a:fld>
            <a:endParaRPr lang="en-US"/>
          </a:p>
        </p:txBody>
      </p:sp>
      <p:sp>
        <p:nvSpPr>
          <p:cNvPr id="5" name="Footer Placeholder 4"/>
          <p:cNvSpPr>
            <a:spLocks noGrp="1"/>
          </p:cNvSpPr>
          <p:nvPr>
            <p:ph type="ftr" sz="quarter" idx="3"/>
          </p:nvPr>
        </p:nvSpPr>
        <p:spPr>
          <a:xfrm>
            <a:off x="3124200" y="6505575"/>
            <a:ext cx="2895600" cy="234950"/>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pic>
        <p:nvPicPr>
          <p:cNvPr id="6" name="Picture 5"/>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6944479" y="5715957"/>
            <a:ext cx="1533920" cy="950083"/>
          </a:xfrm>
          <a:prstGeom prst="rect">
            <a:avLst/>
          </a:prstGeom>
        </p:spPr>
      </p:pic>
    </p:spTree>
    <p:extLst>
      <p:ext uri="{BB962C8B-B14F-4D97-AF65-F5344CB8AC3E}">
        <p14:creationId xmlns:p14="http://schemas.microsoft.com/office/powerpoint/2010/main" val="133323065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epa.ohio.gov/Portals/34/document/forms/CDDProcessingFacilityApplicationforRegistration.pdf"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3" Type="http://schemas.openxmlformats.org/officeDocument/2006/relationships/hyperlink" Target="http://epa.ohio.gov/dmwm/Home/CDD/CDDRecycle.aspx"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odh.ohio.gov/"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1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hyperlink" Target="http://www.odh.ohio.gov/"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www.odh.ohio.gov/"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epa.ohio.gov/dmwm/Home/CDD/CDDRecycle.aspx"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34.xml.rels><?xml version="1.0" encoding="UTF-8" standalone="yes"?>
<Relationships xmlns="http://schemas.openxmlformats.org/package/2006/relationships"><Relationship Id="rId3" Type="http://schemas.openxmlformats.org/officeDocument/2006/relationships/hyperlink" Target="http://epa.ohio.gov/Portals/34/document/general/CDDRecyclingandTransferFacilityOverview.pdf"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35.xml.rels><?xml version="1.0" encoding="UTF-8" standalone="yes"?>
<Relationships xmlns="http://schemas.openxmlformats.org/package/2006/relationships"><Relationship Id="rId3" Type="http://schemas.openxmlformats.org/officeDocument/2006/relationships/hyperlink" Target="http://epa.ohio.gov/Portals/34/document/general/CDDRecyclingBMP111815.pdf"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36.xml.rels><?xml version="1.0" encoding="UTF-8" standalone="yes"?>
<Relationships xmlns="http://schemas.openxmlformats.org/package/2006/relationships"><Relationship Id="rId3" Type="http://schemas.openxmlformats.org/officeDocument/2006/relationships/hyperlink" Target="http://epa.ohio.gov/Portals/34/document/fact_sheets/CDDProcessing.pdf"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18.JPG"/><Relationship Id="rId4" Type="http://schemas.openxmlformats.org/officeDocument/2006/relationships/image" Target="../media/image17.JP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hyperlink" Target="http://epa.ohio.gov/Portals/34/document/general/132-SB-002%20-%20signed.pdf"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mailto:harry.sarvis@epa.ohio.gov"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hyperlink" Target="mailto:kelly.smith@epa.ohio.gov" TargetMode="External"/><Relationship Id="rId4" Type="http://schemas.openxmlformats.org/officeDocument/2006/relationships/hyperlink" Target="mailto:aaron.shear@epa.ohio.gov"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codes.ohio.gov/oac/3745-400-01"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hyperlink" Target="http://codes.ohio.gov/oac/3745-400-05" TargetMode="Externa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5800" y="1066800"/>
            <a:ext cx="7772400" cy="1470025"/>
          </a:xfrm>
        </p:spPr>
        <p:txBody>
          <a:bodyPr>
            <a:normAutofit fontScale="90000"/>
          </a:bodyPr>
          <a:lstStyle/>
          <a:p>
            <a:pPr eaLnBrk="1" hangingPunct="1"/>
            <a:r>
              <a:rPr lang="en-US" dirty="0"/>
              <a:t/>
            </a:r>
            <a:br>
              <a:rPr lang="en-US" dirty="0"/>
            </a:br>
            <a:r>
              <a:rPr lang="en-US" dirty="0"/>
              <a:t/>
            </a:r>
            <a:br>
              <a:rPr lang="en-US" dirty="0"/>
            </a:br>
            <a:r>
              <a:rPr lang="en-US" dirty="0"/>
              <a:t/>
            </a:r>
            <a:br>
              <a:rPr lang="en-US" dirty="0"/>
            </a:br>
            <a:r>
              <a:rPr lang="en-US" dirty="0"/>
              <a:t>C&amp;DD Processing Facilities</a:t>
            </a:r>
            <a:br>
              <a:rPr lang="en-US" dirty="0"/>
            </a:br>
            <a:r>
              <a:rPr lang="en-US" dirty="0"/>
              <a:t>Registration Overview</a:t>
            </a:r>
            <a:br>
              <a:rPr lang="en-US" dirty="0"/>
            </a:br>
            <a:r>
              <a:rPr lang="en-US" sz="2200" dirty="0"/>
              <a:t/>
            </a:r>
            <a:br>
              <a:rPr lang="en-US" sz="2200" dirty="0"/>
            </a:br>
            <a:r>
              <a:rPr lang="en-US" sz="3200" dirty="0"/>
              <a:t/>
            </a:r>
            <a:br>
              <a:rPr lang="en-US" sz="3200" dirty="0"/>
            </a:br>
            <a:endParaRPr lang="en-US" dirty="0"/>
          </a:p>
        </p:txBody>
      </p:sp>
      <p:pic>
        <p:nvPicPr>
          <p:cNvPr id="4" name="Picture 3" descr="C:\Users\10099284\AppData\Local\Microsoft\Windows\Temporary Internet Files\Content.Outlook\G8979RFW\100_1367 (002).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6800" y="2895600"/>
            <a:ext cx="4038600" cy="3352800"/>
          </a:xfrm>
          <a:prstGeom prst="rect">
            <a:avLst/>
          </a:prstGeom>
          <a:noFill/>
          <a:ln>
            <a:noFill/>
          </a:ln>
        </p:spPr>
      </p:pic>
      <p:sp>
        <p:nvSpPr>
          <p:cNvPr id="5" name="Rectangle 4"/>
          <p:cNvSpPr/>
          <p:nvPr/>
        </p:nvSpPr>
        <p:spPr>
          <a:xfrm>
            <a:off x="5481638" y="4776121"/>
            <a:ext cx="4572000" cy="923330"/>
          </a:xfrm>
          <a:prstGeom prst="rect">
            <a:avLst/>
          </a:prstGeom>
        </p:spPr>
        <p:txBody>
          <a:bodyPr>
            <a:spAutoFit/>
          </a:bodyPr>
          <a:lstStyle/>
          <a:p>
            <a:pPr algn="ctr"/>
            <a:r>
              <a:rPr lang="en-US" dirty="0"/>
              <a:t>September 29</a:t>
            </a:r>
            <a:r>
              <a:rPr lang="en-US" baseline="30000" dirty="0"/>
              <a:t>th</a:t>
            </a:r>
            <a:r>
              <a:rPr lang="en-US" dirty="0"/>
              <a:t>, 2017</a:t>
            </a:r>
          </a:p>
          <a:p>
            <a:pPr algn="ctr"/>
            <a:r>
              <a:rPr lang="en-US" dirty="0"/>
              <a:t>Aaron Shear</a:t>
            </a:r>
          </a:p>
          <a:p>
            <a:pPr algn="ctr"/>
            <a:r>
              <a:rPr lang="en-US" dirty="0"/>
              <a:t>DMWM – C&amp;DD Unit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fontScale="90000"/>
          </a:bodyPr>
          <a:lstStyle/>
          <a:p>
            <a:r>
              <a:rPr lang="en-US" sz="4900" dirty="0"/>
              <a:t>Uncodified Section 4</a:t>
            </a:r>
            <a:r>
              <a:rPr lang="en-US" dirty="0"/>
              <a:t/>
            </a:r>
            <a:br>
              <a:rPr lang="en-US" dirty="0"/>
            </a:br>
            <a:r>
              <a:rPr lang="en-US" sz="3300" dirty="0"/>
              <a:t>Senate Bill 2</a:t>
            </a:r>
          </a:p>
        </p:txBody>
      </p:sp>
      <p:sp>
        <p:nvSpPr>
          <p:cNvPr id="5" name="Rectangle 4"/>
          <p:cNvSpPr/>
          <p:nvPr/>
        </p:nvSpPr>
        <p:spPr>
          <a:xfrm>
            <a:off x="649125" y="1676400"/>
            <a:ext cx="7845747" cy="3046988"/>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“Any person proposing to operate or continue to operate a processing facility after the effective date of this section shall submit an application for registration”</a:t>
            </a:r>
          </a:p>
          <a:p>
            <a:pPr marL="285750" indent="-285750">
              <a:buFont typeface="Arial" panose="020B0604020202020204" pitchFamily="34" charset="0"/>
              <a:buChar char="•"/>
            </a:pPr>
            <a:endParaRPr lang="en-US" sz="2400" dirty="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Owners or operators of C&amp;DD Processing Facilities will be required to submit a one-time Application for Registration to the licensing authority (approved Health District and/or Ohio EPA).</a:t>
            </a:r>
          </a:p>
        </p:txBody>
      </p:sp>
    </p:spTree>
    <p:extLst>
      <p:ext uri="{BB962C8B-B14F-4D97-AF65-F5344CB8AC3E}">
        <p14:creationId xmlns:p14="http://schemas.microsoft.com/office/powerpoint/2010/main" val="5131547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a:bodyPr>
          <a:lstStyle/>
          <a:p>
            <a:r>
              <a:rPr lang="en-US" sz="4900" dirty="0"/>
              <a:t>Application for Registration</a:t>
            </a:r>
            <a:endParaRPr lang="en-US" sz="3300" dirty="0"/>
          </a:p>
        </p:txBody>
      </p:sp>
      <p:sp>
        <p:nvSpPr>
          <p:cNvPr id="5" name="Rectangle 4"/>
          <p:cNvSpPr/>
          <p:nvPr/>
        </p:nvSpPr>
        <p:spPr>
          <a:xfrm>
            <a:off x="649125" y="1676400"/>
            <a:ext cx="7845747" cy="461665"/>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The Director shall establish the form of the application</a:t>
            </a:r>
          </a:p>
        </p:txBody>
      </p:sp>
      <p:pic>
        <p:nvPicPr>
          <p:cNvPr id="3" name="Picture 2">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6959" y="2048564"/>
            <a:ext cx="3211083" cy="4241260"/>
          </a:xfrm>
          <a:prstGeom prst="rect">
            <a:avLst/>
          </a:prstGeom>
        </p:spPr>
      </p:pic>
      <p:pic>
        <p:nvPicPr>
          <p:cNvPr id="4" name="Picture 3">
            <a:hlinkClick r:id="rId3"/>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95876" y="2362200"/>
            <a:ext cx="2925467" cy="3909790"/>
          </a:xfrm>
          <a:prstGeom prst="rect">
            <a:avLst/>
          </a:prstGeom>
        </p:spPr>
      </p:pic>
    </p:spTree>
    <p:extLst>
      <p:ext uri="{BB962C8B-B14F-4D97-AF65-F5344CB8AC3E}">
        <p14:creationId xmlns:p14="http://schemas.microsoft.com/office/powerpoint/2010/main" val="701073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a:bodyPr>
          <a:lstStyle/>
          <a:p>
            <a:r>
              <a:rPr lang="en-US" dirty="0"/>
              <a:t>Application for Registration</a:t>
            </a:r>
          </a:p>
        </p:txBody>
      </p:sp>
      <p:pic>
        <p:nvPicPr>
          <p:cNvPr id="6" name="Picture 5">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95400" y="1219200"/>
            <a:ext cx="7252398" cy="5105400"/>
          </a:xfrm>
          <a:prstGeom prst="rect">
            <a:avLst/>
          </a:prstGeom>
        </p:spPr>
      </p:pic>
      <p:sp>
        <p:nvSpPr>
          <p:cNvPr id="7" name="Rectangle 6"/>
          <p:cNvSpPr/>
          <p:nvPr/>
        </p:nvSpPr>
        <p:spPr>
          <a:xfrm>
            <a:off x="6096000" y="1905000"/>
            <a:ext cx="2286000" cy="762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rrow: Right 7"/>
          <p:cNvSpPr/>
          <p:nvPr/>
        </p:nvSpPr>
        <p:spPr>
          <a:xfrm>
            <a:off x="5257799" y="2043684"/>
            <a:ext cx="776591" cy="470916"/>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600200" y="5867400"/>
            <a:ext cx="1371600"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Right 9"/>
          <p:cNvSpPr/>
          <p:nvPr/>
        </p:nvSpPr>
        <p:spPr>
          <a:xfrm>
            <a:off x="799075" y="5867400"/>
            <a:ext cx="699198" cy="228600"/>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295625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a:bodyPr>
          <a:lstStyle/>
          <a:p>
            <a:r>
              <a:rPr lang="en-US" sz="4900" dirty="0"/>
              <a:t>Application for Registration</a:t>
            </a:r>
            <a:endParaRPr lang="en-US" sz="3300" dirty="0"/>
          </a:p>
        </p:txBody>
      </p:sp>
      <p:sp>
        <p:nvSpPr>
          <p:cNvPr id="5" name="Rectangle 4"/>
          <p:cNvSpPr/>
          <p:nvPr/>
        </p:nvSpPr>
        <p:spPr>
          <a:xfrm>
            <a:off x="649125" y="1676400"/>
            <a:ext cx="7845747" cy="3785652"/>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The application shall require the applicant to include all of the following information:</a:t>
            </a:r>
          </a:p>
          <a:p>
            <a:pPr marL="742950" lvl="1"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Applicant</a:t>
            </a:r>
          </a:p>
          <a:p>
            <a:pPr marL="742950" lvl="1"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Facility</a:t>
            </a:r>
          </a:p>
          <a:p>
            <a:pPr marL="742950" lvl="1"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Facility Operator</a:t>
            </a:r>
          </a:p>
          <a:p>
            <a:pPr marL="742950" lvl="1"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Agent</a:t>
            </a:r>
          </a:p>
          <a:p>
            <a:pPr marL="742950" lvl="1"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Property Owner</a:t>
            </a:r>
          </a:p>
          <a:p>
            <a:pPr marL="742950" lvl="1"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Plan View Drawing</a:t>
            </a:r>
          </a:p>
          <a:p>
            <a:pPr marL="742950" lvl="1"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Registration Fee</a:t>
            </a:r>
          </a:p>
          <a:p>
            <a:pPr marL="742950" lvl="1"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Certification (if not in operation on or before 10/06/17)</a:t>
            </a:r>
          </a:p>
        </p:txBody>
      </p:sp>
    </p:spTree>
    <p:extLst>
      <p:ext uri="{BB962C8B-B14F-4D97-AF65-F5344CB8AC3E}">
        <p14:creationId xmlns:p14="http://schemas.microsoft.com/office/powerpoint/2010/main" val="1073115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a:bodyPr>
          <a:lstStyle/>
          <a:p>
            <a:r>
              <a:rPr lang="en-US" sz="4900" dirty="0"/>
              <a:t>Application for Registration</a:t>
            </a:r>
            <a:endParaRPr lang="en-US" sz="3300" dirty="0"/>
          </a:p>
        </p:txBody>
      </p:sp>
      <p:sp>
        <p:nvSpPr>
          <p:cNvPr id="5" name="Rectangle 4"/>
          <p:cNvSpPr/>
          <p:nvPr/>
        </p:nvSpPr>
        <p:spPr>
          <a:xfrm>
            <a:off x="649125" y="1676400"/>
            <a:ext cx="7845747" cy="3046988"/>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The application shall require the applicant to include all of the following information:</a:t>
            </a:r>
          </a:p>
          <a:p>
            <a:pPr marL="742950" lvl="1" indent="-285750">
              <a:buFont typeface="Arial" panose="020B0604020202020204" pitchFamily="34" charset="0"/>
              <a:buChar char="•"/>
            </a:pPr>
            <a:r>
              <a:rPr lang="en-US" sz="2400" b="1" dirty="0">
                <a:ea typeface="Calibri" panose="020F0502020204030204" pitchFamily="34" charset="0"/>
                <a:cs typeface="Times New Roman" panose="02020603050405020304" pitchFamily="18" charset="0"/>
              </a:rPr>
              <a:t>Applicant</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Property Owner / Facility Operator / Both</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Name</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Phone Number</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Emergency Contact</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Emergency Contact Phone Number</a:t>
            </a:r>
          </a:p>
        </p:txBody>
      </p:sp>
    </p:spTree>
    <p:extLst>
      <p:ext uri="{BB962C8B-B14F-4D97-AF65-F5344CB8AC3E}">
        <p14:creationId xmlns:p14="http://schemas.microsoft.com/office/powerpoint/2010/main" val="15426492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a:bodyPr>
          <a:lstStyle/>
          <a:p>
            <a:r>
              <a:rPr lang="en-US" sz="4900" dirty="0"/>
              <a:t>Application for Registration</a:t>
            </a:r>
            <a:endParaRPr lang="en-US" sz="3300" dirty="0"/>
          </a:p>
        </p:txBody>
      </p:sp>
      <p:sp>
        <p:nvSpPr>
          <p:cNvPr id="5" name="Rectangle 4"/>
          <p:cNvSpPr/>
          <p:nvPr/>
        </p:nvSpPr>
        <p:spPr>
          <a:xfrm>
            <a:off x="649125" y="1676400"/>
            <a:ext cx="7845747" cy="3785652"/>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The application shall require the applicant to include all of the following information:</a:t>
            </a:r>
          </a:p>
          <a:p>
            <a:pPr marL="742950" lvl="1" indent="-285750">
              <a:buFont typeface="Arial" panose="020B0604020202020204" pitchFamily="34" charset="0"/>
              <a:buChar char="•"/>
            </a:pPr>
            <a:r>
              <a:rPr lang="en-US" sz="2400" b="1" dirty="0">
                <a:ea typeface="Calibri" panose="020F0502020204030204" pitchFamily="34" charset="0"/>
                <a:cs typeface="Times New Roman" panose="02020603050405020304" pitchFamily="18" charset="0"/>
              </a:rPr>
              <a:t>Facility</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Date facility began operations or proposes to begin</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Facility Name</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Location Address</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Parcel Number</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Health District</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Mailing Address</a:t>
            </a:r>
          </a:p>
          <a:p>
            <a:pPr marL="1200150" lvl="2" indent="-285750">
              <a:buFont typeface="Arial" panose="020B0604020202020204" pitchFamily="34" charset="0"/>
              <a:buChar char="•"/>
            </a:pPr>
            <a:endParaRPr lang="en-US" sz="24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558109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a:bodyPr>
          <a:lstStyle/>
          <a:p>
            <a:r>
              <a:rPr lang="en-US" sz="4900" dirty="0"/>
              <a:t>Application for Registration</a:t>
            </a:r>
            <a:endParaRPr lang="en-US" sz="3300" dirty="0"/>
          </a:p>
        </p:txBody>
      </p:sp>
      <p:sp>
        <p:nvSpPr>
          <p:cNvPr id="5" name="Rectangle 4"/>
          <p:cNvSpPr/>
          <p:nvPr/>
        </p:nvSpPr>
        <p:spPr>
          <a:xfrm>
            <a:off x="649125" y="1676400"/>
            <a:ext cx="7845747" cy="3785652"/>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The application shall require the applicant to include all of the following information:</a:t>
            </a:r>
          </a:p>
          <a:p>
            <a:pPr marL="742950" lvl="1" indent="-285750">
              <a:buFont typeface="Arial" panose="020B0604020202020204" pitchFamily="34" charset="0"/>
              <a:buChar char="•"/>
            </a:pPr>
            <a:r>
              <a:rPr lang="en-US" sz="2400" b="1" dirty="0">
                <a:ea typeface="Calibri" panose="020F0502020204030204" pitchFamily="34" charset="0"/>
                <a:cs typeface="Times New Roman" panose="02020603050405020304" pitchFamily="18" charset="0"/>
              </a:rPr>
              <a:t>Facility</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Date facility began operations or proposes to begin</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Facility Name</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Location Address</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Parcel Number</a:t>
            </a:r>
          </a:p>
          <a:p>
            <a:pPr marL="1200150" lvl="2" indent="-285750">
              <a:buFont typeface="Arial" panose="020B0604020202020204" pitchFamily="34" charset="0"/>
              <a:buChar char="•"/>
            </a:pPr>
            <a:r>
              <a:rPr lang="en-US" sz="2400" b="1" dirty="0">
                <a:solidFill>
                  <a:srgbClr val="FF0000"/>
                </a:solidFill>
                <a:ea typeface="Calibri" panose="020F0502020204030204" pitchFamily="34" charset="0"/>
                <a:cs typeface="Times New Roman" panose="02020603050405020304" pitchFamily="18" charset="0"/>
              </a:rPr>
              <a:t>Health District</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Mailing Address</a:t>
            </a:r>
          </a:p>
          <a:p>
            <a:pPr marL="1200150" lvl="2" indent="-285750">
              <a:buFont typeface="Arial" panose="020B0604020202020204" pitchFamily="34" charset="0"/>
              <a:buChar char="•"/>
            </a:pPr>
            <a:endParaRPr lang="en-US" sz="24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079696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a:bodyPr>
          <a:lstStyle/>
          <a:p>
            <a:r>
              <a:rPr lang="en-US" sz="4900" dirty="0"/>
              <a:t>Health District Information</a:t>
            </a:r>
            <a:endParaRPr lang="en-US" sz="3300" dirty="0"/>
          </a:p>
        </p:txBody>
      </p:sp>
      <p:sp>
        <p:nvSpPr>
          <p:cNvPr id="5" name="Rectangle 4"/>
          <p:cNvSpPr/>
          <p:nvPr/>
        </p:nvSpPr>
        <p:spPr>
          <a:xfrm>
            <a:off x="649125" y="1676400"/>
            <a:ext cx="7845747" cy="1569660"/>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Health District jurisdiction can be found online at –</a:t>
            </a:r>
          </a:p>
          <a:p>
            <a:pPr algn="ctr"/>
            <a:r>
              <a:rPr lang="en-US" sz="2400" dirty="0">
                <a:ea typeface="Calibri" panose="020F0502020204030204" pitchFamily="34" charset="0"/>
                <a:cs typeface="Times New Roman" panose="02020603050405020304" pitchFamily="18" charset="0"/>
                <a:hlinkClick r:id="rId3"/>
              </a:rPr>
              <a:t>www.odh.ohio.gov</a:t>
            </a:r>
            <a:endParaRPr lang="en-US" sz="2400" dirty="0">
              <a:ea typeface="Calibri" panose="020F0502020204030204" pitchFamily="34" charset="0"/>
              <a:cs typeface="Times New Roman" panose="02020603050405020304" pitchFamily="18" charset="0"/>
            </a:endParaRPr>
          </a:p>
          <a:p>
            <a:pPr algn="ctr"/>
            <a:endParaRPr lang="en-US" sz="2400" dirty="0">
              <a:ea typeface="Calibri" panose="020F0502020204030204" pitchFamily="34" charset="0"/>
              <a:cs typeface="Times New Roman" panose="02020603050405020304" pitchFamily="18" charset="0"/>
            </a:endParaRPr>
          </a:p>
          <a:p>
            <a:pPr marL="342900" indent="-342900">
              <a:buFont typeface="Arial" panose="020B0604020202020204" pitchFamily="34" charset="0"/>
              <a:buChar char="•"/>
            </a:pPr>
            <a:r>
              <a:rPr lang="en-US" sz="2400" dirty="0">
                <a:ea typeface="Calibri" panose="020F0502020204030204" pitchFamily="34" charset="0"/>
                <a:cs typeface="Times New Roman" panose="02020603050405020304" pitchFamily="18" charset="0"/>
              </a:rPr>
              <a:t>Contact the Ohio Department of Health at </a:t>
            </a:r>
            <a:r>
              <a:rPr lang="en-US" sz="2400" b="1" dirty="0">
                <a:ea typeface="Calibri" panose="020F0502020204030204" pitchFamily="34" charset="0"/>
                <a:cs typeface="Times New Roman" panose="02020603050405020304" pitchFamily="18" charset="0"/>
              </a:rPr>
              <a:t>614-466-3543</a:t>
            </a:r>
          </a:p>
        </p:txBody>
      </p:sp>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385395" y="3505200"/>
            <a:ext cx="2373206" cy="23732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99699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1295400"/>
            <a:ext cx="6858000" cy="4487071"/>
          </a:xfrm>
          <a:prstGeom prst="rect">
            <a:avLst/>
          </a:prstGeom>
        </p:spPr>
      </p:pic>
      <p:sp>
        <p:nvSpPr>
          <p:cNvPr id="2" name="Title 1"/>
          <p:cNvSpPr>
            <a:spLocks noGrp="1"/>
          </p:cNvSpPr>
          <p:nvPr>
            <p:ph type="title"/>
          </p:nvPr>
        </p:nvSpPr>
        <p:spPr>
          <a:xfrm>
            <a:off x="457200" y="286966"/>
            <a:ext cx="8229600" cy="1143000"/>
          </a:xfrm>
        </p:spPr>
        <p:txBody>
          <a:bodyPr>
            <a:normAutofit/>
          </a:bodyPr>
          <a:lstStyle/>
          <a:p>
            <a:r>
              <a:rPr lang="en-US" sz="4000" dirty="0">
                <a:hlinkClick r:id="rId4"/>
              </a:rPr>
              <a:t>www.odh.ohio.gov</a:t>
            </a:r>
            <a:endParaRPr lang="en-US" sz="4000" dirty="0"/>
          </a:p>
        </p:txBody>
      </p:sp>
      <p:sp>
        <p:nvSpPr>
          <p:cNvPr id="4" name="Rectangle 3"/>
          <p:cNvSpPr/>
          <p:nvPr/>
        </p:nvSpPr>
        <p:spPr>
          <a:xfrm>
            <a:off x="1981200" y="2286000"/>
            <a:ext cx="914400"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Up 6"/>
          <p:cNvSpPr/>
          <p:nvPr/>
        </p:nvSpPr>
        <p:spPr>
          <a:xfrm>
            <a:off x="2286000" y="2537298"/>
            <a:ext cx="228600" cy="703634"/>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95454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6966"/>
            <a:ext cx="8229600" cy="1143000"/>
          </a:xfrm>
        </p:spPr>
        <p:txBody>
          <a:bodyPr>
            <a:normAutofit/>
          </a:bodyPr>
          <a:lstStyle/>
          <a:p>
            <a:r>
              <a:rPr lang="en-US" sz="4000" dirty="0">
                <a:hlinkClick r:id="rId3"/>
              </a:rPr>
              <a:t>www.odh.ohio.gov</a:t>
            </a:r>
            <a:endParaRPr lang="en-US" sz="4000"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3779" y="1752600"/>
            <a:ext cx="5716442" cy="2632710"/>
          </a:xfrm>
          <a:prstGeom prst="rect">
            <a:avLst/>
          </a:prstGeom>
        </p:spPr>
      </p:pic>
    </p:spTree>
    <p:extLst>
      <p:ext uri="{BB962C8B-B14F-4D97-AF65-F5344CB8AC3E}">
        <p14:creationId xmlns:p14="http://schemas.microsoft.com/office/powerpoint/2010/main" val="24326873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Ensuring Responsible Management and Disposal of C&amp;DD</a:t>
            </a:r>
          </a:p>
        </p:txBody>
      </p:sp>
      <p:sp>
        <p:nvSpPr>
          <p:cNvPr id="6" name="Rectangle 5"/>
          <p:cNvSpPr/>
          <p:nvPr/>
        </p:nvSpPr>
        <p:spPr>
          <a:xfrm>
            <a:off x="682557" y="1417638"/>
            <a:ext cx="7924800" cy="1723549"/>
          </a:xfrm>
          <a:prstGeom prst="rect">
            <a:avLst/>
          </a:prstGeom>
        </p:spPr>
        <p:txBody>
          <a:bodyPr wrap="square">
            <a:spAutoFit/>
          </a:bodyPr>
          <a:lstStyle/>
          <a:p>
            <a:pPr marL="285750" indent="-285750">
              <a:buFont typeface="Arial" panose="020B0604020202020204" pitchFamily="34" charset="0"/>
              <a:buChar char="•"/>
            </a:pPr>
            <a:r>
              <a:rPr lang="en-US" sz="2200" dirty="0">
                <a:solidFill>
                  <a:srgbClr val="000000"/>
                </a:solidFill>
                <a:latin typeface="Cambria" panose="02040503050406030204" pitchFamily="18" charset="0"/>
              </a:rPr>
              <a:t>Over the past several years, a number of illegal construction and demolition debris (C&amp;DD) sites have begun operating under the premise of “processing” C&amp;DD materials. An activity that had generally been unregulated in Ohio. </a:t>
            </a:r>
          </a:p>
          <a:p>
            <a:endParaRPr lang="en-US" dirty="0">
              <a:solidFill>
                <a:srgbClr val="000000"/>
              </a:solidFill>
              <a:latin typeface="Cambria" panose="02040503050406030204" pitchFamily="18" charset="0"/>
            </a:endParaRPr>
          </a:p>
        </p:txBody>
      </p:sp>
    </p:spTree>
    <p:extLst>
      <p:ext uri="{BB962C8B-B14F-4D97-AF65-F5344CB8AC3E}">
        <p14:creationId xmlns:p14="http://schemas.microsoft.com/office/powerpoint/2010/main" val="42234085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a:bodyPr>
          <a:lstStyle/>
          <a:p>
            <a:r>
              <a:rPr lang="en-US" sz="4900" dirty="0"/>
              <a:t>Application for Registration</a:t>
            </a:r>
            <a:endParaRPr lang="en-US" sz="3300" dirty="0"/>
          </a:p>
        </p:txBody>
      </p:sp>
      <p:sp>
        <p:nvSpPr>
          <p:cNvPr id="5" name="Rectangle 4"/>
          <p:cNvSpPr/>
          <p:nvPr/>
        </p:nvSpPr>
        <p:spPr>
          <a:xfrm>
            <a:off x="649125" y="1676400"/>
            <a:ext cx="7845747" cy="1938992"/>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The application shall require the applicant to include all of the following information:</a:t>
            </a:r>
          </a:p>
          <a:p>
            <a:pPr marL="742950" lvl="1" indent="-285750">
              <a:buFont typeface="Arial" panose="020B0604020202020204" pitchFamily="34" charset="0"/>
              <a:buChar char="•"/>
            </a:pPr>
            <a:r>
              <a:rPr lang="en-US" sz="2400" b="1" dirty="0">
                <a:ea typeface="Calibri" panose="020F0502020204030204" pitchFamily="34" charset="0"/>
                <a:cs typeface="Times New Roman" panose="02020603050405020304" pitchFamily="18" charset="0"/>
              </a:rPr>
              <a:t>Facility Operator</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Operator Name</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Operator Address</a:t>
            </a:r>
          </a:p>
        </p:txBody>
      </p:sp>
    </p:spTree>
    <p:extLst>
      <p:ext uri="{BB962C8B-B14F-4D97-AF65-F5344CB8AC3E}">
        <p14:creationId xmlns:p14="http://schemas.microsoft.com/office/powerpoint/2010/main" val="17255499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a:bodyPr>
          <a:lstStyle/>
          <a:p>
            <a:r>
              <a:rPr lang="en-US" sz="4900" dirty="0"/>
              <a:t>Application for Registration</a:t>
            </a:r>
            <a:endParaRPr lang="en-US" sz="3300" dirty="0"/>
          </a:p>
        </p:txBody>
      </p:sp>
      <p:sp>
        <p:nvSpPr>
          <p:cNvPr id="5" name="Rectangle 4"/>
          <p:cNvSpPr/>
          <p:nvPr/>
        </p:nvSpPr>
        <p:spPr>
          <a:xfrm>
            <a:off x="649125" y="1676400"/>
            <a:ext cx="7845747" cy="1938992"/>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The application shall require the applicant to include all of the following information:</a:t>
            </a:r>
          </a:p>
          <a:p>
            <a:pPr marL="742950" lvl="1" indent="-285750">
              <a:buFont typeface="Arial" panose="020B0604020202020204" pitchFamily="34" charset="0"/>
              <a:buChar char="•"/>
            </a:pPr>
            <a:r>
              <a:rPr lang="en-US" sz="2400" b="1" dirty="0">
                <a:ea typeface="Calibri" panose="020F0502020204030204" pitchFamily="34" charset="0"/>
                <a:cs typeface="Times New Roman" panose="02020603050405020304" pitchFamily="18" charset="0"/>
              </a:rPr>
              <a:t>Agent </a:t>
            </a:r>
            <a:r>
              <a:rPr lang="en-US" sz="2400" dirty="0">
                <a:ea typeface="Calibri" panose="020F0502020204030204" pitchFamily="34" charset="0"/>
                <a:cs typeface="Times New Roman" panose="02020603050405020304" pitchFamily="18" charset="0"/>
              </a:rPr>
              <a:t>(If Owner/Operator is an entity)</a:t>
            </a:r>
            <a:endParaRPr lang="en-US" sz="2400" b="1" dirty="0">
              <a:ea typeface="Calibri" panose="020F0502020204030204" pitchFamily="34" charset="0"/>
              <a:cs typeface="Times New Roman" panose="02020603050405020304" pitchFamily="18" charset="0"/>
            </a:endParaRP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Agent Name</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Agent Address</a:t>
            </a:r>
          </a:p>
        </p:txBody>
      </p:sp>
    </p:spTree>
    <p:extLst>
      <p:ext uri="{BB962C8B-B14F-4D97-AF65-F5344CB8AC3E}">
        <p14:creationId xmlns:p14="http://schemas.microsoft.com/office/powerpoint/2010/main" val="36611153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a:bodyPr>
          <a:lstStyle/>
          <a:p>
            <a:r>
              <a:rPr lang="en-US" sz="4900" dirty="0"/>
              <a:t>Application for Registration</a:t>
            </a:r>
            <a:endParaRPr lang="en-US" sz="3300" dirty="0"/>
          </a:p>
        </p:txBody>
      </p:sp>
      <p:sp>
        <p:nvSpPr>
          <p:cNvPr id="5" name="Rectangle 4"/>
          <p:cNvSpPr/>
          <p:nvPr/>
        </p:nvSpPr>
        <p:spPr>
          <a:xfrm>
            <a:off x="649125" y="1676400"/>
            <a:ext cx="7845747" cy="2677656"/>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The application shall require the applicant to include all of the following information:</a:t>
            </a:r>
          </a:p>
          <a:p>
            <a:pPr marL="742950" lvl="1" indent="-285750">
              <a:buFont typeface="Arial" panose="020B0604020202020204" pitchFamily="34" charset="0"/>
              <a:buChar char="•"/>
            </a:pPr>
            <a:r>
              <a:rPr lang="en-US" sz="2400" b="1" dirty="0">
                <a:ea typeface="Calibri" panose="020F0502020204030204" pitchFamily="34" charset="0"/>
                <a:cs typeface="Times New Roman" panose="02020603050405020304" pitchFamily="18" charset="0"/>
              </a:rPr>
              <a:t>Property Owner</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Owner Name</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Owner Address</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Property Owner’s Written Consent</a:t>
            </a:r>
          </a:p>
          <a:p>
            <a:pPr marL="1657350" lvl="3" indent="-285750">
              <a:buFont typeface="Arial" panose="020B0604020202020204" pitchFamily="34" charset="0"/>
              <a:buChar char="•"/>
            </a:pPr>
            <a:r>
              <a:rPr lang="en-US" sz="2000" dirty="0">
                <a:ea typeface="Calibri" panose="020F0502020204030204" pitchFamily="34" charset="0"/>
                <a:cs typeface="Times New Roman" panose="02020603050405020304" pitchFamily="18" charset="0"/>
              </a:rPr>
              <a:t>If not the same as the Facility Operator</a:t>
            </a:r>
          </a:p>
        </p:txBody>
      </p:sp>
    </p:spTree>
    <p:extLst>
      <p:ext uri="{BB962C8B-B14F-4D97-AF65-F5344CB8AC3E}">
        <p14:creationId xmlns:p14="http://schemas.microsoft.com/office/powerpoint/2010/main" val="12082060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a:bodyPr>
          <a:lstStyle/>
          <a:p>
            <a:r>
              <a:rPr lang="en-US" sz="4900" dirty="0"/>
              <a:t>Application for Registration</a:t>
            </a:r>
            <a:endParaRPr lang="en-US" sz="3300" dirty="0"/>
          </a:p>
        </p:txBody>
      </p:sp>
      <p:sp>
        <p:nvSpPr>
          <p:cNvPr id="5" name="Rectangle 4"/>
          <p:cNvSpPr/>
          <p:nvPr/>
        </p:nvSpPr>
        <p:spPr>
          <a:xfrm>
            <a:off x="649125" y="1676400"/>
            <a:ext cx="7845747" cy="2616101"/>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The application shall require the applicant to include all of the following information:</a:t>
            </a:r>
          </a:p>
          <a:p>
            <a:pPr marL="742950" lvl="1" indent="-285750">
              <a:buFont typeface="Arial" panose="020B0604020202020204" pitchFamily="34" charset="0"/>
              <a:buChar char="•"/>
            </a:pPr>
            <a:r>
              <a:rPr lang="en-US" sz="2400" b="1" dirty="0">
                <a:ea typeface="Calibri" panose="020F0502020204030204" pitchFamily="34" charset="0"/>
                <a:cs typeface="Times New Roman" panose="02020603050405020304" pitchFamily="18" charset="0"/>
              </a:rPr>
              <a:t>Property Owner</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Owner Name</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Owner Address</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Property Owner’s Written Consent</a:t>
            </a:r>
          </a:p>
          <a:p>
            <a:pPr marL="1657350" lvl="3" indent="-285750">
              <a:buFont typeface="Arial" panose="020B0604020202020204" pitchFamily="34" charset="0"/>
              <a:buChar char="•"/>
            </a:pPr>
            <a:r>
              <a:rPr lang="en-US" sz="2000" dirty="0">
                <a:ea typeface="Calibri" panose="020F0502020204030204" pitchFamily="34" charset="0"/>
                <a:cs typeface="Times New Roman" panose="02020603050405020304" pitchFamily="18" charset="0"/>
              </a:rPr>
              <a:t>If not the same as the Facility Operator</a:t>
            </a:r>
          </a:p>
        </p:txBody>
      </p:sp>
    </p:spTree>
    <p:extLst>
      <p:ext uri="{BB962C8B-B14F-4D97-AF65-F5344CB8AC3E}">
        <p14:creationId xmlns:p14="http://schemas.microsoft.com/office/powerpoint/2010/main" val="8119213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a:bodyPr>
          <a:lstStyle/>
          <a:p>
            <a:r>
              <a:rPr lang="en-US" sz="4900" dirty="0"/>
              <a:t>Application for Registration</a:t>
            </a:r>
            <a:endParaRPr lang="en-US" sz="3300" dirty="0"/>
          </a:p>
        </p:txBody>
      </p:sp>
      <p:sp>
        <p:nvSpPr>
          <p:cNvPr id="5" name="Rectangle 4"/>
          <p:cNvSpPr/>
          <p:nvPr/>
        </p:nvSpPr>
        <p:spPr>
          <a:xfrm>
            <a:off x="649125" y="1676400"/>
            <a:ext cx="7845747" cy="3785652"/>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The application shall require the applicant to include all of the following information:</a:t>
            </a:r>
          </a:p>
          <a:p>
            <a:pPr marL="742950" lvl="1" indent="-285750">
              <a:buFont typeface="Arial" panose="020B0604020202020204" pitchFamily="34" charset="0"/>
              <a:buChar char="•"/>
            </a:pPr>
            <a:r>
              <a:rPr lang="en-US" sz="2400" b="1" dirty="0">
                <a:ea typeface="Calibri" panose="020F0502020204030204" pitchFamily="34" charset="0"/>
                <a:cs typeface="Times New Roman" panose="02020603050405020304" pitchFamily="18" charset="0"/>
              </a:rPr>
              <a:t>Plan View Drawing</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Scale not to exceed 200’ per one inch</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North Arrow</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Access Roads</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Property Boundary</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All Onsite Buildings and Structures</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Show locations to be used for receipt, storage, transferring, or processing of C&amp;DD</a:t>
            </a:r>
          </a:p>
        </p:txBody>
      </p:sp>
    </p:spTree>
    <p:extLst>
      <p:ext uri="{BB962C8B-B14F-4D97-AF65-F5344CB8AC3E}">
        <p14:creationId xmlns:p14="http://schemas.microsoft.com/office/powerpoint/2010/main" val="24855016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a:bodyPr>
          <a:lstStyle/>
          <a:p>
            <a:r>
              <a:rPr lang="en-US" sz="4900" dirty="0"/>
              <a:t>Application for Registration</a:t>
            </a:r>
            <a:endParaRPr lang="en-US" sz="3300" dirty="0"/>
          </a:p>
        </p:txBody>
      </p:sp>
      <p:sp>
        <p:nvSpPr>
          <p:cNvPr id="5" name="Rectangle 4"/>
          <p:cNvSpPr/>
          <p:nvPr/>
        </p:nvSpPr>
        <p:spPr>
          <a:xfrm>
            <a:off x="649125" y="1676400"/>
            <a:ext cx="7845747" cy="3785652"/>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The application shall require the applicant to include all of the following information:</a:t>
            </a:r>
          </a:p>
          <a:p>
            <a:pPr marL="742950" lvl="1" indent="-285750">
              <a:buFont typeface="Arial" panose="020B0604020202020204" pitchFamily="34" charset="0"/>
              <a:buChar char="•"/>
            </a:pPr>
            <a:r>
              <a:rPr lang="en-US" sz="2400" b="1" dirty="0">
                <a:ea typeface="Calibri" panose="020F0502020204030204" pitchFamily="34" charset="0"/>
                <a:cs typeface="Times New Roman" panose="02020603050405020304" pitchFamily="18" charset="0"/>
              </a:rPr>
              <a:t>Plan View Drawing</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Scale not to exceed 200’ per one inch</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North Arrow</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Access Roads</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Property Boundary</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All Onsite Buildings and Structures</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Show locations to be used for receipt, storage, transferring, or processing of C&amp;DD</a:t>
            </a:r>
          </a:p>
        </p:txBody>
      </p:sp>
      <p:sp>
        <p:nvSpPr>
          <p:cNvPr id="3" name="Rectangle 2"/>
          <p:cNvSpPr/>
          <p:nvPr/>
        </p:nvSpPr>
        <p:spPr>
          <a:xfrm>
            <a:off x="649125" y="5334000"/>
            <a:ext cx="5980275" cy="1200329"/>
          </a:xfrm>
          <a:prstGeom prst="rect">
            <a:avLst/>
          </a:prstGeom>
        </p:spPr>
        <p:txBody>
          <a:bodyPr wrap="square">
            <a:spAutoFit/>
          </a:bodyPr>
          <a:lstStyle/>
          <a:p>
            <a:pPr marL="285750" indent="-285750">
              <a:buFont typeface="Arial" panose="020B0604020202020204" pitchFamily="34" charset="0"/>
              <a:buChar char="•"/>
            </a:pPr>
            <a:r>
              <a:rPr lang="en-US" sz="2400" dirty="0">
                <a:solidFill>
                  <a:srgbClr val="FF0000"/>
                </a:solidFill>
                <a:ea typeface="Calibri" panose="020F0502020204030204" pitchFamily="34" charset="0"/>
                <a:cs typeface="Times New Roman" panose="02020603050405020304" pitchFamily="18" charset="0"/>
              </a:rPr>
              <a:t>Approved Health District and/or Ohio EPA will field verify that the Plan View Drawing accurately portrays current site conditions.</a:t>
            </a:r>
          </a:p>
        </p:txBody>
      </p:sp>
    </p:spTree>
    <p:extLst>
      <p:ext uri="{BB962C8B-B14F-4D97-AF65-F5344CB8AC3E}">
        <p14:creationId xmlns:p14="http://schemas.microsoft.com/office/powerpoint/2010/main" val="25143524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a:bodyPr>
          <a:lstStyle/>
          <a:p>
            <a:r>
              <a:rPr lang="en-US" sz="4900" dirty="0"/>
              <a:t>Application for Registration</a:t>
            </a:r>
            <a:endParaRPr lang="en-US" sz="3300" dirty="0"/>
          </a:p>
        </p:txBody>
      </p:sp>
      <p:sp>
        <p:nvSpPr>
          <p:cNvPr id="5" name="Rectangle 4"/>
          <p:cNvSpPr/>
          <p:nvPr/>
        </p:nvSpPr>
        <p:spPr>
          <a:xfrm>
            <a:off x="649125" y="1676400"/>
            <a:ext cx="7845747" cy="2677656"/>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The application shall require the applicant to include all of the following information:</a:t>
            </a:r>
          </a:p>
          <a:p>
            <a:pPr marL="742950" lvl="1" indent="-285750">
              <a:buFont typeface="Arial" panose="020B0604020202020204" pitchFamily="34" charset="0"/>
              <a:buChar char="•"/>
            </a:pPr>
            <a:r>
              <a:rPr lang="en-US" sz="2400" b="1" dirty="0">
                <a:ea typeface="Calibri" panose="020F0502020204030204" pitchFamily="34" charset="0"/>
                <a:cs typeface="Times New Roman" panose="02020603050405020304" pitchFamily="18" charset="0"/>
              </a:rPr>
              <a:t>Registration Fee</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$100 to Licensing Authority</a:t>
            </a:r>
          </a:p>
          <a:p>
            <a:pPr marL="1657350" lvl="3"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Confirm </a:t>
            </a:r>
            <a:r>
              <a:rPr lang="en-US" sz="2400" dirty="0">
                <a:solidFill>
                  <a:srgbClr val="FF0000"/>
                </a:solidFill>
                <a:ea typeface="Calibri" panose="020F0502020204030204" pitchFamily="34" charset="0"/>
                <a:cs typeface="Times New Roman" panose="02020603050405020304" pitchFamily="18" charset="0"/>
              </a:rPr>
              <a:t>“payable to” </a:t>
            </a:r>
            <a:r>
              <a:rPr lang="en-US" sz="2400" dirty="0">
                <a:ea typeface="Calibri" panose="020F0502020204030204" pitchFamily="34" charset="0"/>
                <a:cs typeface="Times New Roman" panose="02020603050405020304" pitchFamily="18" charset="0"/>
              </a:rPr>
              <a:t>with Local Health District</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Ohio EPA</a:t>
            </a:r>
          </a:p>
          <a:p>
            <a:pPr marL="1657350" lvl="3"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Make check payable to: </a:t>
            </a:r>
            <a:r>
              <a:rPr lang="en-US" sz="2400" dirty="0">
                <a:solidFill>
                  <a:srgbClr val="FF0000"/>
                </a:solidFill>
                <a:ea typeface="Calibri" panose="020F0502020204030204" pitchFamily="34" charset="0"/>
                <a:cs typeface="Times New Roman" panose="02020603050405020304" pitchFamily="18" charset="0"/>
              </a:rPr>
              <a:t>Treasurer, State of Ohio</a:t>
            </a:r>
          </a:p>
        </p:txBody>
      </p:sp>
    </p:spTree>
    <p:extLst>
      <p:ext uri="{BB962C8B-B14F-4D97-AF65-F5344CB8AC3E}">
        <p14:creationId xmlns:p14="http://schemas.microsoft.com/office/powerpoint/2010/main" val="2802216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a:bodyPr>
          <a:lstStyle/>
          <a:p>
            <a:r>
              <a:rPr lang="en-US" sz="4900" dirty="0"/>
              <a:t>Application for Registration</a:t>
            </a:r>
            <a:endParaRPr lang="en-US" sz="3300" dirty="0"/>
          </a:p>
        </p:txBody>
      </p:sp>
      <p:sp>
        <p:nvSpPr>
          <p:cNvPr id="5" name="Rectangle 4"/>
          <p:cNvSpPr/>
          <p:nvPr/>
        </p:nvSpPr>
        <p:spPr>
          <a:xfrm>
            <a:off x="649125" y="1676400"/>
            <a:ext cx="8037674" cy="4154984"/>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The application shall require the applicant to include all of the following information:</a:t>
            </a:r>
          </a:p>
          <a:p>
            <a:pPr marL="742950" lvl="1" indent="-285750">
              <a:buFont typeface="Arial" panose="020B0604020202020204" pitchFamily="34" charset="0"/>
              <a:buChar char="•"/>
            </a:pPr>
            <a:r>
              <a:rPr lang="en-US" sz="2400" b="1" dirty="0">
                <a:ea typeface="Calibri" panose="020F0502020204030204" pitchFamily="34" charset="0"/>
                <a:cs typeface="Times New Roman" panose="02020603050405020304" pitchFamily="18" charset="0"/>
              </a:rPr>
              <a:t>Certification</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Facility </a:t>
            </a:r>
            <a:r>
              <a:rPr lang="en-US" sz="2400" u="sng" dirty="0">
                <a:ea typeface="Calibri" panose="020F0502020204030204" pitchFamily="34" charset="0"/>
                <a:cs typeface="Times New Roman" panose="02020603050405020304" pitchFamily="18" charset="0"/>
              </a:rPr>
              <a:t>not in operation </a:t>
            </a:r>
            <a:r>
              <a:rPr lang="en-US" sz="2400" dirty="0">
                <a:ea typeface="Calibri" panose="020F0502020204030204" pitchFamily="34" charset="0"/>
                <a:cs typeface="Times New Roman" panose="02020603050405020304" pitchFamily="18" charset="0"/>
              </a:rPr>
              <a:t>on or before October 6, 2017</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Applicant is required to provide a notarized statement that the horizontal limits of the C&amp;DD Processing Facility are not located:</a:t>
            </a:r>
          </a:p>
          <a:p>
            <a:pPr marL="1657350" lvl="3"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Within 100’ of a Perennial Stream,</a:t>
            </a:r>
          </a:p>
          <a:p>
            <a:pPr marL="1657350" lvl="3"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Within 100’ of a Category 3 Wetland,</a:t>
            </a:r>
          </a:p>
          <a:p>
            <a:pPr marL="1657350" lvl="3"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Within 100’ of the Facility’s Property Line, and</a:t>
            </a:r>
          </a:p>
          <a:p>
            <a:pPr marL="1657350" lvl="3"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Within 500’ of an Occupied Dwelling</a:t>
            </a:r>
          </a:p>
        </p:txBody>
      </p:sp>
    </p:spTree>
    <p:extLst>
      <p:ext uri="{BB962C8B-B14F-4D97-AF65-F5344CB8AC3E}">
        <p14:creationId xmlns:p14="http://schemas.microsoft.com/office/powerpoint/2010/main" val="29730910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a:bodyPr>
          <a:lstStyle/>
          <a:p>
            <a:r>
              <a:rPr lang="en-US" sz="4900" dirty="0"/>
              <a:t>Application for Registration</a:t>
            </a:r>
            <a:endParaRPr lang="en-US" sz="3300" dirty="0"/>
          </a:p>
        </p:txBody>
      </p:sp>
      <p:sp>
        <p:nvSpPr>
          <p:cNvPr id="5" name="Rectangle 4"/>
          <p:cNvSpPr/>
          <p:nvPr/>
        </p:nvSpPr>
        <p:spPr>
          <a:xfrm>
            <a:off x="649125" y="1676400"/>
            <a:ext cx="8037674" cy="4154984"/>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The application shall require the applicant to include all of the following information:</a:t>
            </a:r>
          </a:p>
          <a:p>
            <a:pPr marL="742950" lvl="1" indent="-285750">
              <a:buFont typeface="Arial" panose="020B0604020202020204" pitchFamily="34" charset="0"/>
              <a:buChar char="•"/>
            </a:pPr>
            <a:r>
              <a:rPr lang="en-US" sz="2400" b="1" dirty="0">
                <a:ea typeface="Calibri" panose="020F0502020204030204" pitchFamily="34" charset="0"/>
                <a:cs typeface="Times New Roman" panose="02020603050405020304" pitchFamily="18" charset="0"/>
              </a:rPr>
              <a:t>Certification</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Facility </a:t>
            </a:r>
            <a:r>
              <a:rPr lang="en-US" sz="2400" u="sng" dirty="0">
                <a:solidFill>
                  <a:srgbClr val="FF0000"/>
                </a:solidFill>
                <a:ea typeface="Calibri" panose="020F0502020204030204" pitchFamily="34" charset="0"/>
                <a:cs typeface="Times New Roman" panose="02020603050405020304" pitchFamily="18" charset="0"/>
              </a:rPr>
              <a:t>not in operation </a:t>
            </a:r>
            <a:r>
              <a:rPr lang="en-US" sz="2400" dirty="0">
                <a:ea typeface="Calibri" panose="020F0502020204030204" pitchFamily="34" charset="0"/>
                <a:cs typeface="Times New Roman" panose="02020603050405020304" pitchFamily="18" charset="0"/>
              </a:rPr>
              <a:t>on or before October 6, 2017</a:t>
            </a:r>
          </a:p>
          <a:p>
            <a:pPr marL="1200150" lvl="2"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Applicant is required to provide a notarized statement that the horizontal limits of the C&amp;DD Processing Facility are not located:</a:t>
            </a:r>
          </a:p>
          <a:p>
            <a:pPr marL="1657350" lvl="3"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Within 100’ of a Perennial Stream,</a:t>
            </a:r>
          </a:p>
          <a:p>
            <a:pPr marL="1657350" lvl="3"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Within 100’ of a Category 3 Wetland,</a:t>
            </a:r>
          </a:p>
          <a:p>
            <a:pPr marL="1657350" lvl="3"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Within 100’ of the Facility’s Property Line, and</a:t>
            </a:r>
          </a:p>
          <a:p>
            <a:pPr marL="1657350" lvl="3"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Within 500’ of an Occupied Dwelling</a:t>
            </a:r>
          </a:p>
        </p:txBody>
      </p:sp>
    </p:spTree>
    <p:extLst>
      <p:ext uri="{BB962C8B-B14F-4D97-AF65-F5344CB8AC3E}">
        <p14:creationId xmlns:p14="http://schemas.microsoft.com/office/powerpoint/2010/main" val="33855324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a:bodyPr>
          <a:lstStyle/>
          <a:p>
            <a:r>
              <a:rPr lang="en-US" sz="4900" dirty="0"/>
              <a:t>Submission Instructions</a:t>
            </a:r>
            <a:endParaRPr lang="en-US" sz="3300" dirty="0"/>
          </a:p>
        </p:txBody>
      </p:sp>
      <p:sp>
        <p:nvSpPr>
          <p:cNvPr id="5" name="Rectangle 4"/>
          <p:cNvSpPr/>
          <p:nvPr/>
        </p:nvSpPr>
        <p:spPr>
          <a:xfrm>
            <a:off x="649125" y="1676400"/>
            <a:ext cx="8037674" cy="3416320"/>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Send the signed, completed application, including the $100 registration fee, with all required attachments to the approved Licensing Authority, along with a copy of the application to Ohio EPA.</a:t>
            </a:r>
          </a:p>
          <a:p>
            <a:endParaRPr lang="en-US" sz="2400" dirty="0">
              <a:ea typeface="Calibri" panose="020F0502020204030204" pitchFamily="34" charset="0"/>
              <a:cs typeface="Times New Roman" panose="02020603050405020304" pitchFamily="18" charset="0"/>
            </a:endParaRPr>
          </a:p>
          <a:p>
            <a:pPr algn="ctr"/>
            <a:r>
              <a:rPr lang="en-US" sz="2400" b="1" dirty="0">
                <a:ea typeface="Calibri" panose="020F0502020204030204" pitchFamily="34" charset="0"/>
                <a:cs typeface="Times New Roman" panose="02020603050405020304" pitchFamily="18" charset="0"/>
              </a:rPr>
              <a:t>Ohio EPA – DMWM</a:t>
            </a:r>
          </a:p>
          <a:p>
            <a:pPr algn="ctr"/>
            <a:r>
              <a:rPr lang="en-US" sz="2400" b="1" dirty="0">
                <a:ea typeface="Calibri" panose="020F0502020204030204" pitchFamily="34" charset="0"/>
                <a:cs typeface="Times New Roman" panose="02020603050405020304" pitchFamily="18" charset="0"/>
              </a:rPr>
              <a:t>Attention: C&amp;DD Unit</a:t>
            </a:r>
          </a:p>
          <a:p>
            <a:pPr algn="ctr"/>
            <a:r>
              <a:rPr lang="en-US" sz="2400" b="1" dirty="0">
                <a:ea typeface="Calibri" panose="020F0502020204030204" pitchFamily="34" charset="0"/>
                <a:cs typeface="Times New Roman" panose="02020603050405020304" pitchFamily="18" charset="0"/>
              </a:rPr>
              <a:t>P.O. Box 1049</a:t>
            </a:r>
          </a:p>
          <a:p>
            <a:pPr algn="ctr"/>
            <a:r>
              <a:rPr lang="en-US" sz="2400" b="1" dirty="0">
                <a:ea typeface="Calibri" panose="020F0502020204030204" pitchFamily="34" charset="0"/>
                <a:cs typeface="Times New Roman" panose="02020603050405020304" pitchFamily="18" charset="0"/>
              </a:rPr>
              <a:t>Columbus, Ohio 43216-1049</a:t>
            </a:r>
          </a:p>
        </p:txBody>
      </p:sp>
    </p:spTree>
    <p:extLst>
      <p:ext uri="{BB962C8B-B14F-4D97-AF65-F5344CB8AC3E}">
        <p14:creationId xmlns:p14="http://schemas.microsoft.com/office/powerpoint/2010/main" val="39203070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Ensuring Responsible Management and Disposal of C&amp;DD</a:t>
            </a:r>
          </a:p>
        </p:txBody>
      </p:sp>
      <p:sp>
        <p:nvSpPr>
          <p:cNvPr id="6" name="Rectangle 5"/>
          <p:cNvSpPr/>
          <p:nvPr/>
        </p:nvSpPr>
        <p:spPr>
          <a:xfrm>
            <a:off x="682557" y="1417638"/>
            <a:ext cx="7924800" cy="1723549"/>
          </a:xfrm>
          <a:prstGeom prst="rect">
            <a:avLst/>
          </a:prstGeom>
        </p:spPr>
        <p:txBody>
          <a:bodyPr wrap="square">
            <a:spAutoFit/>
          </a:bodyPr>
          <a:lstStyle/>
          <a:p>
            <a:pPr marL="285750" indent="-285750">
              <a:buFont typeface="Arial" panose="020B0604020202020204" pitchFamily="34" charset="0"/>
              <a:buChar char="•"/>
            </a:pPr>
            <a:r>
              <a:rPr lang="en-US" sz="2200" dirty="0">
                <a:solidFill>
                  <a:srgbClr val="000000"/>
                </a:solidFill>
                <a:latin typeface="Cambria" panose="02040503050406030204" pitchFamily="18" charset="0"/>
              </a:rPr>
              <a:t>Over the past several years, a number of illegal construction and demolition debris (C&amp;DD) sites have begun operating under the premise of “processing” C&amp;DD materials. An activity that had generally been unregulated in Ohio. </a:t>
            </a:r>
          </a:p>
          <a:p>
            <a:endParaRPr lang="en-US" dirty="0">
              <a:solidFill>
                <a:srgbClr val="000000"/>
              </a:solidFill>
              <a:latin typeface="Cambria" panose="02040503050406030204" pitchFamily="18" charset="0"/>
            </a:endParaRPr>
          </a:p>
        </p:txBody>
      </p:sp>
      <p:sp>
        <p:nvSpPr>
          <p:cNvPr id="7" name="Rectangle 6"/>
          <p:cNvSpPr/>
          <p:nvPr/>
        </p:nvSpPr>
        <p:spPr>
          <a:xfrm>
            <a:off x="680936" y="3057611"/>
            <a:ext cx="3889443" cy="2800767"/>
          </a:xfrm>
          <a:prstGeom prst="rect">
            <a:avLst/>
          </a:prstGeom>
        </p:spPr>
        <p:txBody>
          <a:bodyPr wrap="square">
            <a:spAutoFit/>
          </a:bodyPr>
          <a:lstStyle/>
          <a:p>
            <a:pPr marL="285750" indent="-285750">
              <a:buFont typeface="Arial" panose="020B0604020202020204" pitchFamily="34" charset="0"/>
              <a:buChar char="•"/>
            </a:pPr>
            <a:r>
              <a:rPr lang="en-US" sz="2200" dirty="0">
                <a:solidFill>
                  <a:srgbClr val="000000"/>
                </a:solidFill>
                <a:latin typeface="Cambria" panose="02040503050406030204" pitchFamily="18" charset="0"/>
              </a:rPr>
              <a:t>However, many times in these instances the material was collected and then abandoned, leaving local communities and the state to bear the cost of cleanup and mitigation of potential hazards. </a:t>
            </a:r>
            <a:endParaRPr lang="en-US" sz="2200" dirty="0"/>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b="13321"/>
          <a:stretch/>
        </p:blipFill>
        <p:spPr>
          <a:xfrm>
            <a:off x="4572000" y="3054368"/>
            <a:ext cx="4111899" cy="2673096"/>
          </a:xfrm>
          <a:prstGeom prst="rect">
            <a:avLst/>
          </a:prstGeom>
        </p:spPr>
      </p:pic>
    </p:spTree>
    <p:extLst>
      <p:ext uri="{BB962C8B-B14F-4D97-AF65-F5344CB8AC3E}">
        <p14:creationId xmlns:p14="http://schemas.microsoft.com/office/powerpoint/2010/main" val="12067760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a:bodyPr>
          <a:lstStyle/>
          <a:p>
            <a:r>
              <a:rPr lang="en-US" sz="4900" dirty="0"/>
              <a:t>Notice of Deficiencies</a:t>
            </a:r>
            <a:endParaRPr lang="en-US" sz="3300" dirty="0"/>
          </a:p>
        </p:txBody>
      </p:sp>
      <p:sp>
        <p:nvSpPr>
          <p:cNvPr id="5" name="Rectangle 4"/>
          <p:cNvSpPr/>
          <p:nvPr/>
        </p:nvSpPr>
        <p:spPr>
          <a:xfrm>
            <a:off x="649125" y="1676400"/>
            <a:ext cx="8037674" cy="1938992"/>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Upon written notification by the board of health or the Director, as applicable, that the registration application is incomplete, the applicant shall correct noted deficiencies and resubmit the registration application not later than thirty days after receipt of the notification.</a:t>
            </a:r>
            <a:endParaRPr lang="en-US" sz="2400" dirty="0">
              <a:solidFill>
                <a:srgbClr val="FF0000"/>
              </a:solidFill>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095477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a:bodyPr>
          <a:lstStyle/>
          <a:p>
            <a:r>
              <a:rPr lang="en-US" sz="4900" dirty="0"/>
              <a:t>Issuance of the Registration</a:t>
            </a:r>
            <a:endParaRPr lang="en-US" sz="3300" dirty="0"/>
          </a:p>
        </p:txBody>
      </p:sp>
      <p:sp>
        <p:nvSpPr>
          <p:cNvPr id="5" name="Rectangle 4"/>
          <p:cNvSpPr/>
          <p:nvPr/>
        </p:nvSpPr>
        <p:spPr>
          <a:xfrm>
            <a:off x="628551" y="1719015"/>
            <a:ext cx="4227675" cy="3785652"/>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Upon written concurrence by the board of health of the appropriate health district or the Director, as applicable, that the registration application for the processing facility meets the criteria set forth in this section, the board or Director shall issue the registration.</a:t>
            </a:r>
            <a:endParaRPr lang="en-US" sz="2400" dirty="0">
              <a:solidFill>
                <a:srgbClr val="FF0000"/>
              </a:solidFill>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0324" y="1564531"/>
            <a:ext cx="3318151" cy="4094621"/>
          </a:xfrm>
          <a:prstGeom prst="rect">
            <a:avLst/>
          </a:prstGeom>
        </p:spPr>
      </p:pic>
    </p:spTree>
    <p:extLst>
      <p:ext uri="{BB962C8B-B14F-4D97-AF65-F5344CB8AC3E}">
        <p14:creationId xmlns:p14="http://schemas.microsoft.com/office/powerpoint/2010/main" val="27197973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a:bodyPr>
          <a:lstStyle/>
          <a:p>
            <a:r>
              <a:rPr lang="en-US" sz="4900" dirty="0"/>
              <a:t>Termination of Registration</a:t>
            </a:r>
            <a:endParaRPr lang="en-US" sz="3300" dirty="0"/>
          </a:p>
        </p:txBody>
      </p:sp>
      <p:sp>
        <p:nvSpPr>
          <p:cNvPr id="5" name="Rectangle 4"/>
          <p:cNvSpPr/>
          <p:nvPr/>
        </p:nvSpPr>
        <p:spPr>
          <a:xfrm>
            <a:off x="649125" y="1676400"/>
            <a:ext cx="8037674" cy="3416320"/>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Any registrant proposing to continue to operate a Processing Facility on the effective date of the future rules adopted under ORC 3714, within six months after the effective date of these rules, submit to licensing authority, an application for an initial processing facility license and permit to install (PTI).</a:t>
            </a:r>
          </a:p>
          <a:p>
            <a:endParaRPr lang="en-US" sz="2400" dirty="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A registration terminates on the date the licensing authority issues or denies a license in accordance with the newly adopted rules.</a:t>
            </a:r>
          </a:p>
        </p:txBody>
      </p:sp>
    </p:spTree>
    <p:extLst>
      <p:ext uri="{BB962C8B-B14F-4D97-AF65-F5344CB8AC3E}">
        <p14:creationId xmlns:p14="http://schemas.microsoft.com/office/powerpoint/2010/main" val="13783298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fontScale="90000"/>
          </a:bodyPr>
          <a:lstStyle/>
          <a:p>
            <a:r>
              <a:rPr lang="en-US" sz="4900" dirty="0"/>
              <a:t>Additional Information Regarding C&amp;DD Processing Facilities</a:t>
            </a:r>
            <a:endParaRPr lang="en-US" sz="3300" dirty="0"/>
          </a:p>
        </p:txBody>
      </p:sp>
      <p:sp>
        <p:nvSpPr>
          <p:cNvPr id="5" name="Rectangle 4"/>
          <p:cNvSpPr/>
          <p:nvPr/>
        </p:nvSpPr>
        <p:spPr>
          <a:xfrm>
            <a:off x="649125" y="2590800"/>
            <a:ext cx="2081646" cy="2677656"/>
          </a:xfrm>
          <a:prstGeom prst="rect">
            <a:avLst/>
          </a:prstGeom>
        </p:spPr>
        <p:txBody>
          <a:bodyPr wrap="square">
            <a:spAutoFit/>
          </a:bodyPr>
          <a:lstStyle/>
          <a:p>
            <a:pPr algn="ctr"/>
            <a:r>
              <a:rPr lang="en-US" sz="2400" dirty="0">
                <a:ea typeface="Calibri" panose="020F0502020204030204" pitchFamily="34" charset="0"/>
                <a:cs typeface="Times New Roman" panose="02020603050405020304" pitchFamily="18" charset="0"/>
              </a:rPr>
              <a:t>Ohio EPA’s C&amp;DD Processing website contains additional resources. </a:t>
            </a:r>
            <a:endParaRPr lang="en-US" sz="2400" b="1" dirty="0">
              <a:ea typeface="Calibri" panose="020F0502020204030204" pitchFamily="34" charset="0"/>
              <a:cs typeface="Times New Roman" panose="02020603050405020304" pitchFamily="18" charset="0"/>
            </a:endParaRPr>
          </a:p>
        </p:txBody>
      </p:sp>
      <p:pic>
        <p:nvPicPr>
          <p:cNvPr id="3" name="Picture 2">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30771" y="1752600"/>
            <a:ext cx="6053748" cy="4720590"/>
          </a:xfrm>
          <a:prstGeom prst="rect">
            <a:avLst/>
          </a:prstGeom>
        </p:spPr>
      </p:pic>
    </p:spTree>
    <p:extLst>
      <p:ext uri="{BB962C8B-B14F-4D97-AF65-F5344CB8AC3E}">
        <p14:creationId xmlns:p14="http://schemas.microsoft.com/office/powerpoint/2010/main" val="28381210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fontScale="90000"/>
          </a:bodyPr>
          <a:lstStyle/>
          <a:p>
            <a:r>
              <a:rPr lang="en-US" sz="4900" dirty="0"/>
              <a:t>Additional Information Regarding C&amp;DD Processing Facilities</a:t>
            </a:r>
            <a:endParaRPr lang="en-US" sz="3300" dirty="0"/>
          </a:p>
        </p:txBody>
      </p:sp>
      <p:sp>
        <p:nvSpPr>
          <p:cNvPr id="5" name="Rectangle 4"/>
          <p:cNvSpPr/>
          <p:nvPr/>
        </p:nvSpPr>
        <p:spPr>
          <a:xfrm>
            <a:off x="649125" y="3115609"/>
            <a:ext cx="2081646" cy="830997"/>
          </a:xfrm>
          <a:prstGeom prst="rect">
            <a:avLst/>
          </a:prstGeom>
        </p:spPr>
        <p:txBody>
          <a:bodyPr wrap="square">
            <a:spAutoFit/>
          </a:bodyPr>
          <a:lstStyle/>
          <a:p>
            <a:pPr algn="ctr"/>
            <a:r>
              <a:rPr lang="en-US" sz="2400" dirty="0">
                <a:ea typeface="Calibri" panose="020F0502020204030204" pitchFamily="34" charset="0"/>
                <a:cs typeface="Times New Roman" panose="02020603050405020304" pitchFamily="18" charset="0"/>
              </a:rPr>
              <a:t>Overview </a:t>
            </a:r>
          </a:p>
          <a:p>
            <a:pPr algn="ctr"/>
            <a:r>
              <a:rPr lang="en-US" sz="2400" dirty="0">
                <a:ea typeface="Calibri" panose="020F0502020204030204" pitchFamily="34" charset="0"/>
                <a:cs typeface="Times New Roman" panose="02020603050405020304" pitchFamily="18" charset="0"/>
              </a:rPr>
              <a:t>Fact Sheet</a:t>
            </a:r>
            <a:endParaRPr lang="en-US" sz="2400" b="1" dirty="0">
              <a:ea typeface="Calibri" panose="020F0502020204030204" pitchFamily="34" charset="0"/>
              <a:cs typeface="Times New Roman" panose="02020603050405020304" pitchFamily="18" charset="0"/>
            </a:endParaRPr>
          </a:p>
        </p:txBody>
      </p:sp>
      <p:pic>
        <p:nvPicPr>
          <p:cNvPr id="3" name="Picture 2">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30771" y="1752600"/>
            <a:ext cx="6053748" cy="4720590"/>
          </a:xfrm>
          <a:prstGeom prst="rect">
            <a:avLst/>
          </a:prstGeom>
        </p:spPr>
      </p:pic>
      <p:sp>
        <p:nvSpPr>
          <p:cNvPr id="4" name="Rectangle 3"/>
          <p:cNvSpPr/>
          <p:nvPr/>
        </p:nvSpPr>
        <p:spPr>
          <a:xfrm>
            <a:off x="6705600" y="3352800"/>
            <a:ext cx="1981199"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Right 5"/>
          <p:cNvSpPr/>
          <p:nvPr/>
        </p:nvSpPr>
        <p:spPr>
          <a:xfrm>
            <a:off x="5877128" y="3352800"/>
            <a:ext cx="730752" cy="356616"/>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34146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fontScale="90000"/>
          </a:bodyPr>
          <a:lstStyle/>
          <a:p>
            <a:r>
              <a:rPr lang="en-US" sz="4900" dirty="0"/>
              <a:t>Additional Information Regarding C&amp;DD Processing Facilities</a:t>
            </a:r>
            <a:endParaRPr lang="en-US" sz="3300" dirty="0"/>
          </a:p>
        </p:txBody>
      </p:sp>
      <p:sp>
        <p:nvSpPr>
          <p:cNvPr id="5" name="Rectangle 4"/>
          <p:cNvSpPr/>
          <p:nvPr/>
        </p:nvSpPr>
        <p:spPr>
          <a:xfrm>
            <a:off x="457199" y="3334249"/>
            <a:ext cx="2273572" cy="1200329"/>
          </a:xfrm>
          <a:prstGeom prst="rect">
            <a:avLst/>
          </a:prstGeom>
        </p:spPr>
        <p:txBody>
          <a:bodyPr wrap="square">
            <a:spAutoFit/>
          </a:bodyPr>
          <a:lstStyle/>
          <a:p>
            <a:pPr algn="ctr"/>
            <a:r>
              <a:rPr lang="en-US" sz="2400" dirty="0">
                <a:ea typeface="Calibri" panose="020F0502020204030204" pitchFamily="34" charset="0"/>
                <a:cs typeface="Times New Roman" panose="02020603050405020304" pitchFamily="18" charset="0"/>
              </a:rPr>
              <a:t>BMPs for C&amp;DD Recycling Facilities in Ohio</a:t>
            </a:r>
            <a:endParaRPr lang="en-US" sz="2400" b="1" dirty="0">
              <a:ea typeface="Calibri" panose="020F0502020204030204" pitchFamily="34" charset="0"/>
              <a:cs typeface="Times New Roman" panose="02020603050405020304" pitchFamily="18" charset="0"/>
            </a:endParaRPr>
          </a:p>
        </p:txBody>
      </p:sp>
      <p:pic>
        <p:nvPicPr>
          <p:cNvPr id="3" name="Picture 2">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30771" y="1752600"/>
            <a:ext cx="6053748" cy="4720590"/>
          </a:xfrm>
          <a:prstGeom prst="rect">
            <a:avLst/>
          </a:prstGeom>
        </p:spPr>
      </p:pic>
      <p:sp>
        <p:nvSpPr>
          <p:cNvPr id="4" name="Rectangle 3"/>
          <p:cNvSpPr/>
          <p:nvPr/>
        </p:nvSpPr>
        <p:spPr>
          <a:xfrm>
            <a:off x="6705600" y="3756106"/>
            <a:ext cx="1981199"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Right 5"/>
          <p:cNvSpPr/>
          <p:nvPr/>
        </p:nvSpPr>
        <p:spPr>
          <a:xfrm>
            <a:off x="5864158" y="3756106"/>
            <a:ext cx="730752" cy="356616"/>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07729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fontScale="90000"/>
          </a:bodyPr>
          <a:lstStyle/>
          <a:p>
            <a:r>
              <a:rPr lang="en-US" sz="4900" dirty="0"/>
              <a:t>C&amp;DD Processing Facilities – </a:t>
            </a:r>
            <a:br>
              <a:rPr lang="en-US" sz="4900" dirty="0"/>
            </a:br>
            <a:r>
              <a:rPr lang="en-US" sz="3300" dirty="0"/>
              <a:t>New Rulemaking Authority and </a:t>
            </a:r>
            <a:br>
              <a:rPr lang="en-US" sz="3300" dirty="0"/>
            </a:br>
            <a:r>
              <a:rPr lang="en-US" sz="3300" dirty="0"/>
              <a:t>Application for Registration</a:t>
            </a:r>
          </a:p>
        </p:txBody>
      </p:sp>
      <p:pic>
        <p:nvPicPr>
          <p:cNvPr id="3" name="Picture 2">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1790" y="1828800"/>
            <a:ext cx="3338210" cy="4659124"/>
          </a:xfrm>
          <a:prstGeom prst="rect">
            <a:avLst/>
          </a:prstGeom>
        </p:spPr>
      </p:pic>
      <p:pic>
        <p:nvPicPr>
          <p:cNvPr id="4" name="Picture 3">
            <a:hlinkClick r:id="rId3"/>
          </p:cNvPr>
          <p:cNvPicPr>
            <a:picLocks noChangeAspect="1"/>
          </p:cNvPicPr>
          <p:nvPr/>
        </p:nvPicPr>
        <p:blipFill rotWithShape="1">
          <a:blip r:embed="rId5">
            <a:extLst>
              <a:ext uri="{28A0092B-C50C-407E-A947-70E740481C1C}">
                <a14:useLocalDpi xmlns:a14="http://schemas.microsoft.com/office/drawing/2010/main" val="0"/>
              </a:ext>
            </a:extLst>
          </a:blip>
          <a:srcRect b="34178"/>
          <a:stretch/>
        </p:blipFill>
        <p:spPr>
          <a:xfrm>
            <a:off x="3779196" y="2057400"/>
            <a:ext cx="3264584" cy="2971800"/>
          </a:xfrm>
          <a:prstGeom prst="rect">
            <a:avLst/>
          </a:prstGeom>
        </p:spPr>
      </p:pic>
    </p:spTree>
    <p:extLst>
      <p:ext uri="{BB962C8B-B14F-4D97-AF65-F5344CB8AC3E}">
        <p14:creationId xmlns:p14="http://schemas.microsoft.com/office/powerpoint/2010/main" val="2507952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fontScale="90000"/>
          </a:bodyPr>
          <a:lstStyle/>
          <a:p>
            <a:r>
              <a:rPr lang="en-US" sz="4900" dirty="0"/>
              <a:t>Other Applicable </a:t>
            </a:r>
            <a:br>
              <a:rPr lang="en-US" sz="4900" dirty="0"/>
            </a:br>
            <a:r>
              <a:rPr lang="en-US" sz="4900" dirty="0"/>
              <a:t>Ohio EPA Regulations</a:t>
            </a:r>
            <a:endParaRPr lang="en-US" sz="3300" dirty="0"/>
          </a:p>
        </p:txBody>
      </p:sp>
      <p:sp>
        <p:nvSpPr>
          <p:cNvPr id="5" name="Rectangle 4"/>
          <p:cNvSpPr/>
          <p:nvPr/>
        </p:nvSpPr>
        <p:spPr>
          <a:xfrm>
            <a:off x="649125" y="1828800"/>
            <a:ext cx="8037674" cy="3416320"/>
          </a:xfrm>
          <a:prstGeom prst="rect">
            <a:avLst/>
          </a:prstGeom>
        </p:spPr>
        <p:txBody>
          <a:bodyPr wrap="square">
            <a:spAutoFit/>
          </a:bodyPr>
          <a:lstStyle/>
          <a:p>
            <a:pPr marL="285750" indent="-285750">
              <a:buFont typeface="Arial" panose="020B0604020202020204" pitchFamily="34" charset="0"/>
              <a:buChar char="•"/>
            </a:pPr>
            <a:r>
              <a:rPr lang="en-US" sz="2400" b="1" dirty="0">
                <a:ea typeface="Calibri" panose="020F0502020204030204" pitchFamily="34" charset="0"/>
                <a:cs typeface="Times New Roman" panose="02020603050405020304" pitchFamily="18" charset="0"/>
              </a:rPr>
              <a:t>Division of Air Pollution Control (DAPC)</a:t>
            </a:r>
          </a:p>
          <a:p>
            <a:pPr marL="742950" lvl="1"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Materials crushing, grinding, shredding, and processing typically requires a permit </a:t>
            </a:r>
          </a:p>
          <a:p>
            <a:pPr marL="742950" lvl="1"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Roadways and storage piles may also require permitting</a:t>
            </a:r>
          </a:p>
          <a:p>
            <a:endParaRPr lang="en-US" sz="2400" dirty="0">
              <a:ea typeface="Calibri" panose="020F0502020204030204" pitchFamily="34" charset="0"/>
              <a:cs typeface="Times New Roman" panose="02020603050405020304" pitchFamily="18" charset="0"/>
            </a:endParaRPr>
          </a:p>
          <a:p>
            <a:pPr marL="342900" indent="-342900">
              <a:buFont typeface="Arial" panose="020B0604020202020204" pitchFamily="34" charset="0"/>
              <a:buChar char="•"/>
            </a:pPr>
            <a:r>
              <a:rPr lang="en-US" sz="2400" b="1" dirty="0">
                <a:ea typeface="Calibri" panose="020F0502020204030204" pitchFamily="34" charset="0"/>
                <a:cs typeface="Times New Roman" panose="02020603050405020304" pitchFamily="18" charset="0"/>
              </a:rPr>
              <a:t>Division of Surface Water (DSW)</a:t>
            </a:r>
          </a:p>
          <a:p>
            <a:pPr marL="800100" lvl="1" indent="-342900">
              <a:buFont typeface="Arial" panose="020B0604020202020204" pitchFamily="34" charset="0"/>
              <a:buChar char="•"/>
            </a:pPr>
            <a:r>
              <a:rPr lang="en-US" sz="2400" dirty="0">
                <a:ea typeface="Calibri" panose="020F0502020204030204" pitchFamily="34" charset="0"/>
                <a:cs typeface="Times New Roman" panose="02020603050405020304" pitchFamily="18" charset="0"/>
              </a:rPr>
              <a:t>Operators of processing operations that are outdoors need to properly manage </a:t>
            </a:r>
            <a:r>
              <a:rPr lang="en-US" sz="2400" dirty="0" err="1">
                <a:ea typeface="Calibri" panose="020F0502020204030204" pitchFamily="34" charset="0"/>
                <a:cs typeface="Times New Roman" panose="02020603050405020304" pitchFamily="18" charset="0"/>
              </a:rPr>
              <a:t>stormwater</a:t>
            </a:r>
            <a:r>
              <a:rPr lang="en-US" sz="2400" dirty="0">
                <a:ea typeface="Calibri" panose="020F0502020204030204" pitchFamily="34" charset="0"/>
                <a:cs typeface="Times New Roman" panose="02020603050405020304" pitchFamily="18" charset="0"/>
              </a:rPr>
              <a:t> and leachate which typically require permitting</a:t>
            </a:r>
          </a:p>
        </p:txBody>
      </p:sp>
    </p:spTree>
    <p:extLst>
      <p:ext uri="{BB962C8B-B14F-4D97-AF65-F5344CB8AC3E}">
        <p14:creationId xmlns:p14="http://schemas.microsoft.com/office/powerpoint/2010/main" val="33449812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a:bodyPr>
          <a:lstStyle/>
          <a:p>
            <a:r>
              <a:rPr lang="en-US" sz="4900" dirty="0"/>
              <a:t>Other Ohio EPA Resources</a:t>
            </a:r>
            <a:endParaRPr lang="en-US" sz="3300" dirty="0"/>
          </a:p>
        </p:txBody>
      </p:sp>
      <p:sp>
        <p:nvSpPr>
          <p:cNvPr id="5" name="Rectangle 4"/>
          <p:cNvSpPr/>
          <p:nvPr/>
        </p:nvSpPr>
        <p:spPr>
          <a:xfrm>
            <a:off x="649125" y="1828800"/>
            <a:ext cx="8037674" cy="2677656"/>
          </a:xfrm>
          <a:prstGeom prst="rect">
            <a:avLst/>
          </a:prstGeom>
        </p:spPr>
        <p:txBody>
          <a:bodyPr wrap="square">
            <a:spAutoFit/>
          </a:bodyPr>
          <a:lstStyle/>
          <a:p>
            <a:pPr marL="285750" indent="-285750">
              <a:buFont typeface="Arial" panose="020B0604020202020204" pitchFamily="34" charset="0"/>
              <a:buChar char="•"/>
            </a:pPr>
            <a:r>
              <a:rPr lang="en-US" sz="2400" b="1" dirty="0">
                <a:ea typeface="Calibri" panose="020F0502020204030204" pitchFamily="34" charset="0"/>
                <a:cs typeface="Times New Roman" panose="02020603050405020304" pitchFamily="18" charset="0"/>
              </a:rPr>
              <a:t>Office of Compliance Assistance and Pollution Prevention</a:t>
            </a:r>
          </a:p>
          <a:p>
            <a:pPr marL="1200150" lvl="2" indent="-285750">
              <a:buFont typeface="Arial" panose="020B0604020202020204" pitchFamily="34" charset="0"/>
              <a:buChar char="•"/>
            </a:pPr>
            <a:r>
              <a:rPr lang="en-US" sz="2400" dirty="0"/>
              <a:t>A free, non-regulatory, confidential program that can assist in evaluating additional regulatory compliance obligations.  If additional permitting obligations are identified OCAPP can assist companies in completing and submitting the required forms to help get the permits that are needed.</a:t>
            </a:r>
          </a:p>
        </p:txBody>
      </p:sp>
    </p:spTree>
    <p:extLst>
      <p:ext uri="{BB962C8B-B14F-4D97-AF65-F5344CB8AC3E}">
        <p14:creationId xmlns:p14="http://schemas.microsoft.com/office/powerpoint/2010/main" val="24471379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a:bodyPr>
          <a:lstStyle/>
          <a:p>
            <a:r>
              <a:rPr lang="en-US" sz="4900" dirty="0"/>
              <a:t>Next Steps – Rule Development</a:t>
            </a:r>
            <a:endParaRPr lang="en-US" sz="3300" dirty="0"/>
          </a:p>
        </p:txBody>
      </p:sp>
      <p:sp>
        <p:nvSpPr>
          <p:cNvPr id="5" name="Rectangle 4"/>
          <p:cNvSpPr/>
          <p:nvPr/>
        </p:nvSpPr>
        <p:spPr>
          <a:xfrm>
            <a:off x="649125" y="1828800"/>
            <a:ext cx="8037674" cy="1200329"/>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New rules are being developed that will require C&amp;DD Processing Facilities to obtain a permit and an annual license from the local board of health or the director of Ohio EPA.</a:t>
            </a:r>
            <a:endParaRPr lang="en-US" sz="2400"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5000" y="3124200"/>
            <a:ext cx="3110799" cy="2351185"/>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199" y="3029129"/>
            <a:ext cx="4886325" cy="2351185"/>
          </a:xfrm>
          <a:prstGeom prst="rect">
            <a:avLst/>
          </a:prstGeom>
        </p:spPr>
      </p:pic>
    </p:spTree>
    <p:extLst>
      <p:ext uri="{BB962C8B-B14F-4D97-AF65-F5344CB8AC3E}">
        <p14:creationId xmlns:p14="http://schemas.microsoft.com/office/powerpoint/2010/main" val="9591138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Senate Bill 2</a:t>
            </a:r>
          </a:p>
        </p:txBody>
      </p:sp>
      <p:sp>
        <p:nvSpPr>
          <p:cNvPr id="6" name="Rectangle 5"/>
          <p:cNvSpPr/>
          <p:nvPr/>
        </p:nvSpPr>
        <p:spPr>
          <a:xfrm>
            <a:off x="682557" y="1417638"/>
            <a:ext cx="6016947" cy="830997"/>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On June 30, 2017, the 132</a:t>
            </a:r>
            <a:r>
              <a:rPr lang="en-US" sz="2400" baseline="30000" dirty="0">
                <a:ea typeface="Calibri" panose="020F0502020204030204" pitchFamily="34" charset="0"/>
                <a:cs typeface="Times New Roman" panose="02020603050405020304" pitchFamily="18" charset="0"/>
              </a:rPr>
              <a:t>nd</a:t>
            </a:r>
            <a:r>
              <a:rPr lang="en-US" sz="2400" dirty="0">
                <a:ea typeface="Calibri" panose="020F0502020204030204" pitchFamily="34" charset="0"/>
                <a:cs typeface="Times New Roman" panose="02020603050405020304" pitchFamily="18" charset="0"/>
              </a:rPr>
              <a:t> Ohio General Assembly passed </a:t>
            </a:r>
            <a:r>
              <a:rPr lang="en-US" sz="2400" dirty="0">
                <a:ea typeface="Calibri" panose="020F0502020204030204" pitchFamily="34" charset="0"/>
                <a:cs typeface="Times New Roman" panose="02020603050405020304" pitchFamily="18" charset="0"/>
                <a:hlinkClick r:id="rId3"/>
              </a:rPr>
              <a:t>Senate Bill 2</a:t>
            </a:r>
            <a:r>
              <a:rPr lang="en-US" sz="2400" dirty="0">
                <a:ea typeface="Calibri" panose="020F0502020204030204" pitchFamily="34" charset="0"/>
                <a:cs typeface="Times New Roman" panose="02020603050405020304" pitchFamily="18" charset="0"/>
              </a:rPr>
              <a:t>.</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8000" y="350838"/>
            <a:ext cx="1670304" cy="2133600"/>
          </a:xfrm>
          <a:prstGeom prst="rect">
            <a:avLst/>
          </a:prstGeom>
        </p:spPr>
      </p:pic>
      <p:sp>
        <p:nvSpPr>
          <p:cNvPr id="5" name="Rectangle 4"/>
          <p:cNvSpPr/>
          <p:nvPr/>
        </p:nvSpPr>
        <p:spPr>
          <a:xfrm>
            <a:off x="682556" y="2560638"/>
            <a:ext cx="7845747" cy="2677656"/>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 S.B. 2 will establish regulatory oversight of C&amp;DD processing facilities to ensure these materials are properly managed and disposed of in an environmentally responsible manner.</a:t>
            </a:r>
          </a:p>
          <a:p>
            <a:endParaRPr lang="en-US" sz="2400" dirty="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en-US" sz="2400" dirty="0">
                <a:solidFill>
                  <a:srgbClr val="000000"/>
                </a:solidFill>
              </a:rPr>
              <a:t>Beginning October 6, 2017, C&amp;DD Processing Facilities in Ohio will be required to submit registration applications.</a:t>
            </a:r>
          </a:p>
        </p:txBody>
      </p:sp>
    </p:spTree>
    <p:extLst>
      <p:ext uri="{BB962C8B-B14F-4D97-AF65-F5344CB8AC3E}">
        <p14:creationId xmlns:p14="http://schemas.microsoft.com/office/powerpoint/2010/main" val="33108280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a:bodyPr>
          <a:lstStyle/>
          <a:p>
            <a:r>
              <a:rPr lang="en-US" sz="4900" dirty="0"/>
              <a:t>Next Steps – Rule Development</a:t>
            </a:r>
            <a:endParaRPr lang="en-US" sz="3300" dirty="0"/>
          </a:p>
        </p:txBody>
      </p:sp>
      <p:sp>
        <p:nvSpPr>
          <p:cNvPr id="5" name="Rectangle 4"/>
          <p:cNvSpPr/>
          <p:nvPr/>
        </p:nvSpPr>
        <p:spPr>
          <a:xfrm>
            <a:off x="649124" y="1828800"/>
            <a:ext cx="8190075" cy="3785652"/>
          </a:xfrm>
          <a:prstGeom prst="rect">
            <a:avLst/>
          </a:prstGeom>
        </p:spPr>
        <p:txBody>
          <a:bodyPr wrap="square">
            <a:spAutoFit/>
          </a:bodyPr>
          <a:lstStyle/>
          <a:p>
            <a:r>
              <a:rPr lang="en-US" sz="2400" dirty="0">
                <a:ea typeface="Calibri" panose="020F0502020204030204" pitchFamily="34" charset="0"/>
                <a:cs typeface="Times New Roman" panose="02020603050405020304" pitchFamily="18" charset="0"/>
              </a:rPr>
              <a:t>The rules may also establish all of the following:</a:t>
            </a:r>
          </a:p>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Requirements for the location, design, construction, operation, and closure of processing facilities;</a:t>
            </a:r>
          </a:p>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Requirements for the acceptance, storage, and accumulation of materials;</a:t>
            </a:r>
          </a:p>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The authorized maximum daily receipts;</a:t>
            </a:r>
          </a:p>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Fire prevention measures;</a:t>
            </a:r>
          </a:p>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Record-keeping procedures;</a:t>
            </a:r>
          </a:p>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Financial assurance requirements;</a:t>
            </a:r>
          </a:p>
          <a:p>
            <a:pPr marL="285750" indent="-285750">
              <a:buFont typeface="Arial" panose="020B0604020202020204" pitchFamily="34" charset="0"/>
              <a:buChar char="•"/>
            </a:pPr>
            <a:r>
              <a:rPr lang="en-US" sz="2400" dirty="0"/>
              <a:t>Standards and procedures for the issuance of a PTI.</a:t>
            </a:r>
          </a:p>
        </p:txBody>
      </p:sp>
    </p:spTree>
    <p:extLst>
      <p:ext uri="{BB962C8B-B14F-4D97-AF65-F5344CB8AC3E}">
        <p14:creationId xmlns:p14="http://schemas.microsoft.com/office/powerpoint/2010/main" val="9135386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57200"/>
            <a:ext cx="8229600" cy="1143000"/>
          </a:xfrm>
        </p:spPr>
        <p:txBody>
          <a:bodyPr>
            <a:normAutofit/>
          </a:bodyPr>
          <a:lstStyle/>
          <a:p>
            <a:r>
              <a:rPr lang="en-US" sz="4900" dirty="0"/>
              <a:t>Contact Information</a:t>
            </a:r>
            <a:endParaRPr lang="en-US" sz="3300" dirty="0"/>
          </a:p>
        </p:txBody>
      </p:sp>
      <p:sp>
        <p:nvSpPr>
          <p:cNvPr id="5" name="Rectangle 4"/>
          <p:cNvSpPr/>
          <p:nvPr/>
        </p:nvSpPr>
        <p:spPr>
          <a:xfrm>
            <a:off x="649125" y="1828800"/>
            <a:ext cx="8037674" cy="4216539"/>
          </a:xfrm>
          <a:prstGeom prst="rect">
            <a:avLst/>
          </a:prstGeom>
        </p:spPr>
        <p:txBody>
          <a:bodyPr wrap="square">
            <a:spAutoFit/>
          </a:bodyPr>
          <a:lstStyle/>
          <a:p>
            <a:r>
              <a:rPr lang="en-US" sz="2400" b="1" dirty="0"/>
              <a:t>C&amp;DD Unit</a:t>
            </a:r>
          </a:p>
          <a:p>
            <a:pPr marL="342900" indent="-342900">
              <a:buFont typeface="Arial" panose="020B0604020202020204" pitchFamily="34" charset="0"/>
              <a:buChar char="•"/>
            </a:pPr>
            <a:r>
              <a:rPr lang="en-US" sz="2400" dirty="0"/>
              <a:t>Harry Sarvis, </a:t>
            </a:r>
            <a:r>
              <a:rPr lang="en-US" sz="2400" dirty="0" err="1"/>
              <a:t>Env</a:t>
            </a:r>
            <a:r>
              <a:rPr lang="en-US" sz="2400" dirty="0"/>
              <a:t>. Manager – (614) 644-3519</a:t>
            </a:r>
          </a:p>
          <a:p>
            <a:pPr lvl="1"/>
            <a:r>
              <a:rPr lang="en-US" sz="2400" dirty="0">
                <a:hlinkClick r:id="rId3"/>
              </a:rPr>
              <a:t>harry.sarvis@epa.ohio.gov</a:t>
            </a:r>
            <a:endParaRPr lang="en-US" sz="2400" dirty="0"/>
          </a:p>
          <a:p>
            <a:pPr lvl="1"/>
            <a:endParaRPr lang="en-US" sz="1400" dirty="0"/>
          </a:p>
          <a:p>
            <a:pPr marL="342900" indent="-342900">
              <a:buFont typeface="Arial" panose="020B0604020202020204" pitchFamily="34" charset="0"/>
              <a:buChar char="•"/>
            </a:pPr>
            <a:r>
              <a:rPr lang="en-US" sz="2400" dirty="0"/>
              <a:t>Aaron Shear, </a:t>
            </a:r>
            <a:r>
              <a:rPr lang="en-US" sz="2400" dirty="0" err="1"/>
              <a:t>Env</a:t>
            </a:r>
            <a:r>
              <a:rPr lang="en-US" sz="2400" dirty="0"/>
              <a:t>. Supervisor – (614) 728-5350</a:t>
            </a:r>
          </a:p>
          <a:p>
            <a:pPr lvl="1"/>
            <a:r>
              <a:rPr lang="en-US" sz="2400" dirty="0">
                <a:hlinkClick r:id="rId4"/>
              </a:rPr>
              <a:t>aaron.shear@epa.ohio.gov</a:t>
            </a:r>
            <a:endParaRPr lang="en-US" sz="2400" dirty="0"/>
          </a:p>
          <a:p>
            <a:pPr lvl="1"/>
            <a:endParaRPr lang="en-US" sz="1400" dirty="0"/>
          </a:p>
          <a:p>
            <a:pPr marL="342900" indent="-342900">
              <a:buFont typeface="Arial" panose="020B0604020202020204" pitchFamily="34" charset="0"/>
              <a:buChar char="•"/>
            </a:pPr>
            <a:r>
              <a:rPr lang="en-US" sz="2400" dirty="0"/>
              <a:t>Kelly Smith, </a:t>
            </a:r>
            <a:r>
              <a:rPr lang="en-US" sz="2400" dirty="0" err="1"/>
              <a:t>Env</a:t>
            </a:r>
            <a:r>
              <a:rPr lang="en-US" sz="2400" dirty="0"/>
              <a:t>. Specialist – (614) 644-3174</a:t>
            </a:r>
          </a:p>
          <a:p>
            <a:pPr lvl="1"/>
            <a:r>
              <a:rPr lang="en-US" sz="2400" dirty="0">
                <a:hlinkClick r:id="rId5"/>
              </a:rPr>
              <a:t>kelly.smith@epa.ohio.gov</a:t>
            </a:r>
            <a:endParaRPr lang="en-US" sz="2400" dirty="0"/>
          </a:p>
          <a:p>
            <a:endParaRPr lang="en-US" sz="1400" b="1" dirty="0"/>
          </a:p>
          <a:p>
            <a:r>
              <a:rPr lang="en-US" sz="2400" b="1" dirty="0"/>
              <a:t>OCAPP’s toll-free assistance hotline</a:t>
            </a:r>
          </a:p>
          <a:p>
            <a:pPr marL="342900" indent="-342900">
              <a:buFont typeface="Arial" panose="020B0604020202020204" pitchFamily="34" charset="0"/>
              <a:buChar char="•"/>
            </a:pPr>
            <a:r>
              <a:rPr lang="en-US" sz="2400" dirty="0"/>
              <a:t>(800) 329-7518</a:t>
            </a:r>
          </a:p>
        </p:txBody>
      </p:sp>
    </p:spTree>
    <p:extLst>
      <p:ext uri="{BB962C8B-B14F-4D97-AF65-F5344CB8AC3E}">
        <p14:creationId xmlns:p14="http://schemas.microsoft.com/office/powerpoint/2010/main" val="17015600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Ohio Revised Code 3714.01</a:t>
            </a:r>
          </a:p>
        </p:txBody>
      </p:sp>
      <p:sp>
        <p:nvSpPr>
          <p:cNvPr id="5" name="Rectangle 4"/>
          <p:cNvSpPr/>
          <p:nvPr/>
        </p:nvSpPr>
        <p:spPr>
          <a:xfrm>
            <a:off x="649126" y="1600200"/>
            <a:ext cx="7845747" cy="1938992"/>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a:t>
            </a:r>
            <a:r>
              <a:rPr lang="en-US" sz="2400" b="1" dirty="0">
                <a:ea typeface="Calibri" panose="020F0502020204030204" pitchFamily="34" charset="0"/>
                <a:cs typeface="Times New Roman" panose="02020603050405020304" pitchFamily="18" charset="0"/>
              </a:rPr>
              <a:t>Processing facility</a:t>
            </a:r>
            <a:r>
              <a:rPr lang="en-US" sz="2400" dirty="0">
                <a:ea typeface="Calibri" panose="020F0502020204030204" pitchFamily="34" charset="0"/>
                <a:cs typeface="Times New Roman" panose="02020603050405020304" pitchFamily="18" charset="0"/>
              </a:rPr>
              <a:t>" means a site, location, tract of land, installation, or building that is used or intended to be used for the purpose of processing, transferring, or recycling construction and demolition debris that was generated off the premises of the facility…</a:t>
            </a:r>
            <a:endParaRPr lang="en-US" sz="2400" dirty="0">
              <a:solidFill>
                <a:srgbClr val="000000"/>
              </a:solidFill>
              <a:latin typeface="Cambria" panose="02040503050406030204" pitchFamily="18"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00" y="4191000"/>
            <a:ext cx="5759082" cy="1916349"/>
          </a:xfrm>
          <a:prstGeom prst="rect">
            <a:avLst/>
          </a:prstGeom>
        </p:spPr>
      </p:pic>
    </p:spTree>
    <p:extLst>
      <p:ext uri="{BB962C8B-B14F-4D97-AF65-F5344CB8AC3E}">
        <p14:creationId xmlns:p14="http://schemas.microsoft.com/office/powerpoint/2010/main" val="27705858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Ohio Revised Code 3714.01</a:t>
            </a:r>
          </a:p>
        </p:txBody>
      </p:sp>
      <p:sp>
        <p:nvSpPr>
          <p:cNvPr id="5" name="Rectangle 4"/>
          <p:cNvSpPr/>
          <p:nvPr/>
        </p:nvSpPr>
        <p:spPr>
          <a:xfrm>
            <a:off x="649126" y="1417638"/>
            <a:ext cx="7845747" cy="2677656"/>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 As used in this paragraph, "</a:t>
            </a:r>
            <a:r>
              <a:rPr lang="en-US" sz="2400" b="1" dirty="0">
                <a:ea typeface="Calibri" panose="020F0502020204030204" pitchFamily="34" charset="0"/>
                <a:cs typeface="Times New Roman" panose="02020603050405020304" pitchFamily="18" charset="0"/>
              </a:rPr>
              <a:t>transferring</a:t>
            </a:r>
            <a:r>
              <a:rPr lang="en-US" sz="2400" dirty="0">
                <a:ea typeface="Calibri" panose="020F0502020204030204" pitchFamily="34" charset="0"/>
                <a:cs typeface="Times New Roman" panose="02020603050405020304" pitchFamily="18" charset="0"/>
              </a:rPr>
              <a:t>" means the receipt or storage of construction and demolition debris, or the movement of construction and demolition debris from vehicles or containers to a working surface and into other vehicles or containers, for purposes of transporting the debris to a solid waste landfill facility, a construction and demolition debris facility, or a processing facility. </a:t>
            </a:r>
            <a:endParaRPr lang="en-US" sz="2400" dirty="0">
              <a:solidFill>
                <a:srgbClr val="000000"/>
              </a:solidFill>
              <a:latin typeface="Cambria" panose="020405030504060302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6400" y="4058337"/>
            <a:ext cx="4343400" cy="2359914"/>
          </a:xfrm>
          <a:prstGeom prst="rect">
            <a:avLst/>
          </a:prstGeom>
        </p:spPr>
      </p:pic>
    </p:spTree>
    <p:extLst>
      <p:ext uri="{BB962C8B-B14F-4D97-AF65-F5344CB8AC3E}">
        <p14:creationId xmlns:p14="http://schemas.microsoft.com/office/powerpoint/2010/main" val="26233002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Ohio Revised Code 3714.01</a:t>
            </a:r>
          </a:p>
        </p:txBody>
      </p:sp>
      <p:sp>
        <p:nvSpPr>
          <p:cNvPr id="5" name="Rectangle 4"/>
          <p:cNvSpPr/>
          <p:nvPr/>
        </p:nvSpPr>
        <p:spPr>
          <a:xfrm>
            <a:off x="649126" y="1417638"/>
            <a:ext cx="7845747" cy="2677656"/>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 As used in this paragraph, "</a:t>
            </a:r>
            <a:r>
              <a:rPr lang="en-US" sz="2400" b="1" dirty="0">
                <a:ea typeface="Calibri" panose="020F0502020204030204" pitchFamily="34" charset="0"/>
                <a:cs typeface="Times New Roman" panose="02020603050405020304" pitchFamily="18" charset="0"/>
              </a:rPr>
              <a:t>processing</a:t>
            </a:r>
            <a:r>
              <a:rPr lang="en-US" sz="2400" dirty="0">
                <a:ea typeface="Calibri" panose="020F0502020204030204" pitchFamily="34" charset="0"/>
                <a:cs typeface="Times New Roman" panose="02020603050405020304" pitchFamily="18" charset="0"/>
              </a:rPr>
              <a:t>" means the receipt or storage of construction and demolition debris, or the movement of construction and demolition debris from vehicles or containers to a working surface, for purposes of separating the debris into individual types of materials as a commodity for use in a beneficial manner that does not constitute disposal.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34368" y="3810000"/>
            <a:ext cx="3445212" cy="2590800"/>
          </a:xfrm>
          <a:prstGeom prst="rect">
            <a:avLst/>
          </a:prstGeom>
        </p:spPr>
      </p:pic>
    </p:spTree>
    <p:extLst>
      <p:ext uri="{BB962C8B-B14F-4D97-AF65-F5344CB8AC3E}">
        <p14:creationId xmlns:p14="http://schemas.microsoft.com/office/powerpoint/2010/main" val="16090154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Ohio Revised Code 3714.01</a:t>
            </a:r>
          </a:p>
        </p:txBody>
      </p:sp>
      <p:sp>
        <p:nvSpPr>
          <p:cNvPr id="5" name="Rectangle 4"/>
          <p:cNvSpPr/>
          <p:nvPr/>
        </p:nvSpPr>
        <p:spPr>
          <a:xfrm>
            <a:off x="649126" y="1417638"/>
            <a:ext cx="7845747" cy="4154984"/>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 As used in this paragraph, "</a:t>
            </a:r>
            <a:r>
              <a:rPr lang="en-US" sz="2400" b="1" dirty="0">
                <a:ea typeface="Calibri" panose="020F0502020204030204" pitchFamily="34" charset="0"/>
                <a:cs typeface="Times New Roman" panose="02020603050405020304" pitchFamily="18" charset="0"/>
              </a:rPr>
              <a:t>processing</a:t>
            </a:r>
            <a:r>
              <a:rPr lang="en-US" sz="2400" dirty="0">
                <a:ea typeface="Calibri" panose="020F0502020204030204" pitchFamily="34" charset="0"/>
                <a:cs typeface="Times New Roman" panose="02020603050405020304" pitchFamily="18" charset="0"/>
              </a:rPr>
              <a:t>" means the receipt or storage of construction and demolition debris, or the movement of construction and demolition debris from vehicles or containers to a working surface, for purposes of separating the debris into individual types of materials as a commodity for use in a beneficial manner that does not constitute disposal. </a:t>
            </a:r>
          </a:p>
          <a:p>
            <a:pPr marL="285750" indent="-285750">
              <a:buFont typeface="Arial" panose="020B0604020202020204" pitchFamily="34" charset="0"/>
              <a:buChar char="•"/>
            </a:pPr>
            <a:endParaRPr lang="en-US" sz="2400" dirty="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"Processing facility" </a:t>
            </a:r>
            <a:r>
              <a:rPr lang="en-US" sz="2400" u="sng" dirty="0">
                <a:ea typeface="Calibri" panose="020F0502020204030204" pitchFamily="34" charset="0"/>
                <a:cs typeface="Times New Roman" panose="02020603050405020304" pitchFamily="18" charset="0"/>
              </a:rPr>
              <a:t>does not include </a:t>
            </a:r>
            <a:r>
              <a:rPr lang="en-US" sz="2400" dirty="0">
                <a:ea typeface="Calibri" panose="020F0502020204030204" pitchFamily="34" charset="0"/>
                <a:cs typeface="Times New Roman" panose="02020603050405020304" pitchFamily="18" charset="0"/>
              </a:rPr>
              <a:t>a facility that is licensed under section 3734.05 of the Revised Code as a solid waste transfer facility or solid waste facility.</a:t>
            </a:r>
          </a:p>
        </p:txBody>
      </p:sp>
    </p:spTree>
    <p:extLst>
      <p:ext uri="{BB962C8B-B14F-4D97-AF65-F5344CB8AC3E}">
        <p14:creationId xmlns:p14="http://schemas.microsoft.com/office/powerpoint/2010/main" val="18657258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Clean Hard Fill </a:t>
            </a:r>
          </a:p>
        </p:txBody>
      </p:sp>
      <p:sp>
        <p:nvSpPr>
          <p:cNvPr id="5" name="Rectangle 4"/>
          <p:cNvSpPr/>
          <p:nvPr/>
        </p:nvSpPr>
        <p:spPr>
          <a:xfrm>
            <a:off x="649126" y="1417638"/>
            <a:ext cx="7845747" cy="1938992"/>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Additionally, clean hard fill as defined in </a:t>
            </a:r>
            <a:r>
              <a:rPr lang="en-US" sz="2400" dirty="0">
                <a:ea typeface="Calibri" panose="020F0502020204030204" pitchFamily="34" charset="0"/>
                <a:cs typeface="Times New Roman" panose="02020603050405020304" pitchFamily="18" charset="0"/>
                <a:hlinkClick r:id="rId3"/>
              </a:rPr>
              <a:t>OAC Rule 3745-400-01(C)(1) </a:t>
            </a:r>
            <a:r>
              <a:rPr lang="en-US" sz="2400" dirty="0">
                <a:ea typeface="Calibri" panose="020F0502020204030204" pitchFamily="34" charset="0"/>
                <a:cs typeface="Times New Roman" panose="02020603050405020304" pitchFamily="18" charset="0"/>
              </a:rPr>
              <a:t>that is stored for a period of less than two years for recycling into a usable construction material </a:t>
            </a:r>
            <a:r>
              <a:rPr lang="en-US" sz="2400" u="sng" dirty="0">
                <a:ea typeface="Calibri" panose="020F0502020204030204" pitchFamily="34" charset="0"/>
                <a:cs typeface="Times New Roman" panose="02020603050405020304" pitchFamily="18" charset="0"/>
              </a:rPr>
              <a:t>is not subject to the C&amp;DD processing facility requirements</a:t>
            </a:r>
            <a:r>
              <a:rPr lang="en-US" sz="2400" dirty="0">
                <a:ea typeface="Calibri" panose="020F0502020204030204" pitchFamily="34" charset="0"/>
                <a:cs typeface="Times New Roman" panose="02020603050405020304" pitchFamily="18" charset="0"/>
              </a:rPr>
              <a:t>.</a:t>
            </a:r>
          </a:p>
          <a:p>
            <a:endParaRPr lang="en-US" sz="2400" dirty="0">
              <a:ea typeface="Calibri" panose="020F0502020204030204" pitchFamily="34" charset="0"/>
              <a:cs typeface="Times New Roman" panose="02020603050405020304" pitchFamily="18"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26154" y="2971799"/>
            <a:ext cx="4068720" cy="2712479"/>
          </a:xfrm>
          <a:prstGeom prst="rect">
            <a:avLst/>
          </a:prstGeom>
        </p:spPr>
      </p:pic>
      <p:sp>
        <p:nvSpPr>
          <p:cNvPr id="4" name="Rectangle 3"/>
          <p:cNvSpPr/>
          <p:nvPr/>
        </p:nvSpPr>
        <p:spPr>
          <a:xfrm>
            <a:off x="649126" y="3248004"/>
            <a:ext cx="3777027" cy="1938992"/>
          </a:xfrm>
          <a:prstGeom prst="rect">
            <a:avLst/>
          </a:prstGeom>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cs typeface="Times New Roman" panose="02020603050405020304" pitchFamily="18" charset="0"/>
              </a:rPr>
              <a:t>These materials remain subject to the obligations and notice provisions set forth in </a:t>
            </a:r>
            <a:r>
              <a:rPr lang="en-US" sz="2400" dirty="0">
                <a:ea typeface="Calibri" panose="020F0502020204030204" pitchFamily="34" charset="0"/>
                <a:cs typeface="Times New Roman" panose="02020603050405020304" pitchFamily="18" charset="0"/>
                <a:hlinkClick r:id="rId5"/>
              </a:rPr>
              <a:t>OAC Rule 3745-400-05</a:t>
            </a:r>
            <a:r>
              <a:rPr lang="en-US" sz="2400" dirty="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1220970246"/>
      </p:ext>
    </p:extLst>
  </p:cSld>
  <p:clrMapOvr>
    <a:masterClrMapping/>
  </p:clrMapOvr>
</p:sld>
</file>

<file path=ppt/theme/theme1.xml><?xml version="1.0" encoding="utf-8"?>
<a:theme xmlns:a="http://schemas.openxmlformats.org/drawingml/2006/main" name="Standard_no_bord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Standard_border [Read-Only]" id="{A933744D-9FC2-4AD2-B518-A0516AE3AB3D}" vid="{FF99825C-685D-48DB-886D-55EFA58E8B80}"/>
    </a:ext>
  </a:extLst>
</a:theme>
</file>

<file path=ppt/theme/theme2.xml><?xml version="1.0" encoding="utf-8"?>
<a:theme xmlns:a="http://schemas.openxmlformats.org/drawingml/2006/main" name="1_Standard_no_bord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Standard_border [Read-Only]" id="{A933744D-9FC2-4AD2-B518-A0516AE3AB3D}" vid="{FF99825C-685D-48DB-886D-55EFA58E8B8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Unknown Document Type" ma:contentTypeID="0x010104" ma:contentTypeVersion="0" ma:contentTypeDescription="" ma:contentTypeScope="" ma:versionID="05d83ceaa0bbd2e3bc716e6e66bd857a">
  <xsd:schema xmlns:xsd="http://www.w3.org/2001/XMLSchema" xmlns:xs="http://www.w3.org/2001/XMLSchema" xmlns:p="http://schemas.microsoft.com/office/2006/metadata/properties" targetNamespace="http://schemas.microsoft.com/office/2006/metadata/properties" ma:root="true" ma:fieldsID="b3d69fe45253d5ff147bb69036b756a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382B3A0-2C68-4309-A3D0-8342FB061F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37F3AA3B-2D7D-469E-84C8-DD613EB02766}">
  <ds:schemaRefs>
    <ds:schemaRef ds:uri="http://schemas.microsoft.com/sharepoint/v3/contenttype/forms"/>
  </ds:schemaRefs>
</ds:datastoreItem>
</file>

<file path=customXml/itemProps3.xml><?xml version="1.0" encoding="utf-8"?>
<ds:datastoreItem xmlns:ds="http://schemas.openxmlformats.org/officeDocument/2006/customXml" ds:itemID="{B4FC9590-1D63-44BD-B467-61D9353C1650}">
  <ds:schemaRefs>
    <ds:schemaRef ds:uri="http://schemas.microsoft.com/office/2006/documentManagement/types"/>
    <ds:schemaRef ds:uri="http://www.w3.org/XML/1998/namespace"/>
    <ds:schemaRef ds:uri="http://schemas.microsoft.com/office/infopath/2007/PartnerControls"/>
    <ds:schemaRef ds:uri="http://purl.org/dc/dcmitype/"/>
    <ds:schemaRef ds:uri="http://purl.org/dc/terms/"/>
    <ds:schemaRef ds:uri="http://purl.org/dc/elements/1.1/"/>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webinar_pp</Template>
  <TotalTime>1096</TotalTime>
  <Words>1846</Words>
  <Application>Microsoft Office PowerPoint</Application>
  <PresentationFormat>On-screen Show (4:3)</PresentationFormat>
  <Paragraphs>242</Paragraphs>
  <Slides>41</Slides>
  <Notes>40</Notes>
  <HiddenSlides>0</HiddenSlides>
  <MMClips>0</MMClips>
  <ScaleCrop>false</ScaleCrop>
  <HeadingPairs>
    <vt:vector size="4" baseType="variant">
      <vt:variant>
        <vt:lpstr>Theme</vt:lpstr>
      </vt:variant>
      <vt:variant>
        <vt:i4>2</vt:i4>
      </vt:variant>
      <vt:variant>
        <vt:lpstr>Slide Titles</vt:lpstr>
      </vt:variant>
      <vt:variant>
        <vt:i4>41</vt:i4>
      </vt:variant>
    </vt:vector>
  </HeadingPairs>
  <TitlesOfParts>
    <vt:vector size="43" baseType="lpstr">
      <vt:lpstr>Standard_no_border</vt:lpstr>
      <vt:lpstr>1_Standard_no_border</vt:lpstr>
      <vt:lpstr>   C&amp;DD Processing Facilities Registration Overview   </vt:lpstr>
      <vt:lpstr>Ensuring Responsible Management and Disposal of C&amp;DD</vt:lpstr>
      <vt:lpstr>Ensuring Responsible Management and Disposal of C&amp;DD</vt:lpstr>
      <vt:lpstr>Senate Bill 2</vt:lpstr>
      <vt:lpstr>Ohio Revised Code 3714.01</vt:lpstr>
      <vt:lpstr>Ohio Revised Code 3714.01</vt:lpstr>
      <vt:lpstr>Ohio Revised Code 3714.01</vt:lpstr>
      <vt:lpstr>Ohio Revised Code 3714.01</vt:lpstr>
      <vt:lpstr>Clean Hard Fill </vt:lpstr>
      <vt:lpstr>Uncodified Section 4 Senate Bill 2</vt:lpstr>
      <vt:lpstr>Application for Registration</vt:lpstr>
      <vt:lpstr>Application for Registration</vt:lpstr>
      <vt:lpstr>Application for Registration</vt:lpstr>
      <vt:lpstr>Application for Registration</vt:lpstr>
      <vt:lpstr>Application for Registration</vt:lpstr>
      <vt:lpstr>Application for Registration</vt:lpstr>
      <vt:lpstr>Health District Information</vt:lpstr>
      <vt:lpstr>www.odh.ohio.gov</vt:lpstr>
      <vt:lpstr>www.odh.ohio.gov</vt:lpstr>
      <vt:lpstr>Application for Registration</vt:lpstr>
      <vt:lpstr>Application for Registration</vt:lpstr>
      <vt:lpstr>Application for Registration</vt:lpstr>
      <vt:lpstr>Application for Registration</vt:lpstr>
      <vt:lpstr>Application for Registration</vt:lpstr>
      <vt:lpstr>Application for Registration</vt:lpstr>
      <vt:lpstr>Application for Registration</vt:lpstr>
      <vt:lpstr>Application for Registration</vt:lpstr>
      <vt:lpstr>Application for Registration</vt:lpstr>
      <vt:lpstr>Submission Instructions</vt:lpstr>
      <vt:lpstr>Notice of Deficiencies</vt:lpstr>
      <vt:lpstr>Issuance of the Registration</vt:lpstr>
      <vt:lpstr>Termination of Registration</vt:lpstr>
      <vt:lpstr>Additional Information Regarding C&amp;DD Processing Facilities</vt:lpstr>
      <vt:lpstr>Additional Information Regarding C&amp;DD Processing Facilities</vt:lpstr>
      <vt:lpstr>Additional Information Regarding C&amp;DD Processing Facilities</vt:lpstr>
      <vt:lpstr>C&amp;DD Processing Facilities –  New Rulemaking Authority and  Application for Registration</vt:lpstr>
      <vt:lpstr>Other Applicable  Ohio EPA Regulations</vt:lpstr>
      <vt:lpstr>Other Ohio EPA Resources</vt:lpstr>
      <vt:lpstr>Next Steps – Rule Development</vt:lpstr>
      <vt:lpstr>Next Steps – Rule Development</vt:lpstr>
      <vt:lpstr>Contact Information</vt:lpstr>
    </vt:vector>
  </TitlesOfParts>
  <Company>OHIO EPA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Composting Rules Webinar</dc:title>
  <dc:creator>Mountjoy, Michelle</dc:creator>
  <cp:lastModifiedBy>Kumar, Geetha</cp:lastModifiedBy>
  <cp:revision>70</cp:revision>
  <dcterms:created xsi:type="dcterms:W3CDTF">2016-09-23T17:34:24Z</dcterms:created>
  <dcterms:modified xsi:type="dcterms:W3CDTF">2018-04-12T18:58:45Z</dcterms:modified>
</cp:coreProperties>
</file>